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8" r:id="rId1"/>
  </p:sldMasterIdLst>
  <p:notesMasterIdLst>
    <p:notesMasterId r:id="rId29"/>
  </p:notesMasterIdLst>
  <p:sldIdLst>
    <p:sldId id="370" r:id="rId2"/>
    <p:sldId id="372" r:id="rId3"/>
    <p:sldId id="315" r:id="rId4"/>
    <p:sldId id="346" r:id="rId5"/>
    <p:sldId id="353" r:id="rId6"/>
    <p:sldId id="349" r:id="rId7"/>
    <p:sldId id="371" r:id="rId8"/>
    <p:sldId id="413" r:id="rId9"/>
    <p:sldId id="384" r:id="rId10"/>
    <p:sldId id="414" r:id="rId11"/>
    <p:sldId id="386" r:id="rId12"/>
    <p:sldId id="387" r:id="rId13"/>
    <p:sldId id="388" r:id="rId14"/>
    <p:sldId id="389" r:id="rId15"/>
    <p:sldId id="390" r:id="rId16"/>
    <p:sldId id="391" r:id="rId17"/>
    <p:sldId id="392" r:id="rId18"/>
    <p:sldId id="393" r:id="rId19"/>
    <p:sldId id="394" r:id="rId20"/>
    <p:sldId id="395" r:id="rId21"/>
    <p:sldId id="399" r:id="rId22"/>
    <p:sldId id="400" r:id="rId23"/>
    <p:sldId id="401" r:id="rId24"/>
    <p:sldId id="402" r:id="rId25"/>
    <p:sldId id="403" r:id="rId26"/>
    <p:sldId id="405" r:id="rId27"/>
    <p:sldId id="406" r:id="rId2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FF"/>
    <a:srgbClr val="09FF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9" autoAdjust="0"/>
    <p:restoredTop sz="88489" autoAdjust="0"/>
  </p:normalViewPr>
  <p:slideViewPr>
    <p:cSldViewPr snapToGrid="0">
      <p:cViewPr>
        <p:scale>
          <a:sx n="66" d="100"/>
          <a:sy n="66" d="100"/>
        </p:scale>
        <p:origin x="-1650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materiale_simona\grafici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cola\Desktop\laura\policlinico_UI\SICM2013\PZ4\pz_risultat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valore medio per tutti i pazienti</c:v>
          </c:tx>
          <c:invertIfNegative val="0"/>
          <c:cat>
            <c:strRef>
              <c:f>Foglio1!$C$5:$C$15</c:f>
              <c:strCache>
                <c:ptCount val="11"/>
                <c:pt idx="0">
                  <c:v>Q1 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</c:strCache>
            </c:strRef>
          </c:cat>
          <c:val>
            <c:numRef>
              <c:f>Foglio1!$Y$7:$Y$17</c:f>
              <c:numCache>
                <c:formatCode>General</c:formatCode>
                <c:ptCount val="11"/>
                <c:pt idx="0">
                  <c:v>5.4375</c:v>
                </c:pt>
                <c:pt idx="1">
                  <c:v>6.375</c:v>
                </c:pt>
                <c:pt idx="2">
                  <c:v>5.875</c:v>
                </c:pt>
                <c:pt idx="3">
                  <c:v>6.6874999999999956</c:v>
                </c:pt>
                <c:pt idx="4">
                  <c:v>6.75</c:v>
                </c:pt>
                <c:pt idx="5">
                  <c:v>5.875</c:v>
                </c:pt>
                <c:pt idx="6">
                  <c:v>6.875</c:v>
                </c:pt>
                <c:pt idx="7">
                  <c:v>5.375</c:v>
                </c:pt>
                <c:pt idx="8">
                  <c:v>6.25</c:v>
                </c:pt>
                <c:pt idx="9">
                  <c:v>5.6249999999999769</c:v>
                </c:pt>
                <c:pt idx="10">
                  <c:v>6.8124999999999956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69255552"/>
        <c:axId val="69257856"/>
      </c:barChart>
      <c:catAx>
        <c:axId val="69255552"/>
        <c:scaling>
          <c:orientation val="minMax"/>
        </c:scaling>
        <c:delete val="0"/>
        <c:axPos val="b"/>
        <c:majorTickMark val="none"/>
        <c:minorTickMark val="none"/>
        <c:tickLblPos val="nextTo"/>
        <c:crossAx val="69257856"/>
        <c:crosses val="autoZero"/>
        <c:auto val="1"/>
        <c:lblAlgn val="ctr"/>
        <c:lblOffset val="100"/>
        <c:noMultiLvlLbl val="0"/>
      </c:catAx>
      <c:valAx>
        <c:axId val="692578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692555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it-IT" sz="1600"/>
              <a:t>DASH: grado di disabilità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numFmt formatCode="0.0%" sourceLinked="0"/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PZ4SICM13!$B$94:$B$95</c:f>
              <c:strCache>
                <c:ptCount val="2"/>
                <c:pt idx="0">
                  <c:v>giorno 1</c:v>
                </c:pt>
                <c:pt idx="1">
                  <c:v>giorno 2</c:v>
                </c:pt>
              </c:strCache>
            </c:strRef>
          </c:cat>
          <c:val>
            <c:numRef>
              <c:f>PZ3SICM13!$Y$66:$Y$67</c:f>
              <c:numCache>
                <c:formatCode>0.00%</c:formatCode>
                <c:ptCount val="2"/>
                <c:pt idx="0">
                  <c:v>0.60199999999999998</c:v>
                </c:pt>
                <c:pt idx="1">
                  <c:v>0.45400000000000001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2344960"/>
        <c:axId val="122346496"/>
      </c:barChart>
      <c:catAx>
        <c:axId val="122344960"/>
        <c:scaling>
          <c:orientation val="minMax"/>
        </c:scaling>
        <c:delete val="0"/>
        <c:axPos val="b"/>
        <c:majorTickMark val="out"/>
        <c:minorTickMark val="none"/>
        <c:tickLblPos val="nextTo"/>
        <c:crossAx val="122346496"/>
        <c:crosses val="autoZero"/>
        <c:auto val="1"/>
        <c:lblAlgn val="ctr"/>
        <c:lblOffset val="100"/>
        <c:noMultiLvlLbl val="0"/>
      </c:catAx>
      <c:valAx>
        <c:axId val="12234649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22344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it-IT" sz="1600"/>
              <a:t>QUESTIONARIO FEEDBACK GLOVE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giorno 1</c:v>
          </c:tx>
          <c:invertIfNegative val="0"/>
          <c:cat>
            <c:strRef>
              <c:f>PZ4SICM13!$E$108:$E$118</c:f>
              <c:strCache>
                <c:ptCount val="11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</c:strCache>
            </c:strRef>
          </c:cat>
          <c:val>
            <c:numRef>
              <c:f>PZ3SICM13!$R$81:$R$91</c:f>
              <c:numCache>
                <c:formatCode>General</c:formatCode>
                <c:ptCount val="11"/>
                <c:pt idx="0">
                  <c:v>4</c:v>
                </c:pt>
                <c:pt idx="1">
                  <c:v>6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7</c:v>
                </c:pt>
                <c:pt idx="6">
                  <c:v>7</c:v>
                </c:pt>
                <c:pt idx="7">
                  <c:v>5</c:v>
                </c:pt>
                <c:pt idx="8">
                  <c:v>6</c:v>
                </c:pt>
                <c:pt idx="9">
                  <c:v>4</c:v>
                </c:pt>
                <c:pt idx="10">
                  <c:v>7</c:v>
                </c:pt>
              </c:numCache>
            </c:numRef>
          </c:val>
        </c:ser>
        <c:ser>
          <c:idx val="1"/>
          <c:order val="1"/>
          <c:tx>
            <c:v>giorno 2</c:v>
          </c:tx>
          <c:invertIfNegative val="0"/>
          <c:cat>
            <c:strRef>
              <c:f>PZ4SICM13!$E$108:$E$118</c:f>
              <c:strCache>
                <c:ptCount val="11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</c:strCache>
            </c:strRef>
          </c:cat>
          <c:val>
            <c:numRef>
              <c:f>PZ3SICM13!$S$81:$S$91</c:f>
              <c:numCache>
                <c:formatCode>General</c:formatCode>
                <c:ptCount val="11"/>
                <c:pt idx="0">
                  <c:v>6</c:v>
                </c:pt>
                <c:pt idx="1">
                  <c:v>6</c:v>
                </c:pt>
                <c:pt idx="2">
                  <c:v>5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6</c:v>
                </c:pt>
                <c:pt idx="9">
                  <c:v>5</c:v>
                </c:pt>
                <c:pt idx="1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420608"/>
        <c:axId val="122615296"/>
      </c:barChart>
      <c:catAx>
        <c:axId val="122420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Item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2615296"/>
        <c:crosses val="autoZero"/>
        <c:auto val="1"/>
        <c:lblAlgn val="ctr"/>
        <c:lblOffset val="100"/>
        <c:noMultiLvlLbl val="0"/>
      </c:catAx>
      <c:valAx>
        <c:axId val="122615296"/>
        <c:scaling>
          <c:orientation val="minMax"/>
          <c:max val="7.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2420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Flessione massima - test1 - secondo dito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2"/>
          <c:order val="0"/>
          <c:tx>
            <c:v>giorno 2</c:v>
          </c:tx>
          <c:invertIfNegative val="0"/>
          <c:cat>
            <c:strRef>
              <c:f>Foglio1!$N$13:$P$13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'pz4'!$F$17:$H$17</c:f>
              <c:numCache>
                <c:formatCode>General</c:formatCode>
                <c:ptCount val="3"/>
                <c:pt idx="0">
                  <c:v>75</c:v>
                </c:pt>
                <c:pt idx="1">
                  <c:v>120</c:v>
                </c:pt>
                <c:pt idx="2">
                  <c:v>80</c:v>
                </c:pt>
              </c:numCache>
            </c:numRef>
          </c:val>
        </c:ser>
        <c:ser>
          <c:idx val="0"/>
          <c:order val="1"/>
          <c:tx>
            <c:v>giorno 1</c:v>
          </c:tx>
          <c:invertIfNegative val="0"/>
          <c:cat>
            <c:strRef>
              <c:f>Foglio1!$N$13:$P$13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'pz4'!$F$15:$H$15</c:f>
              <c:numCache>
                <c:formatCode>General</c:formatCode>
                <c:ptCount val="3"/>
                <c:pt idx="0">
                  <c:v>24</c:v>
                </c:pt>
                <c:pt idx="1">
                  <c:v>87</c:v>
                </c:pt>
                <c:pt idx="2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477440"/>
        <c:axId val="188478976"/>
      </c:barChart>
      <c:catAx>
        <c:axId val="188477440"/>
        <c:scaling>
          <c:orientation val="minMax"/>
        </c:scaling>
        <c:delete val="0"/>
        <c:axPos val="l"/>
        <c:majorTickMark val="out"/>
        <c:minorTickMark val="none"/>
        <c:tickLblPos val="nextTo"/>
        <c:crossAx val="188478976"/>
        <c:crosses val="autoZero"/>
        <c:auto val="1"/>
        <c:lblAlgn val="ctr"/>
        <c:lblOffset val="100"/>
        <c:noMultiLvlLbl val="0"/>
      </c:catAx>
      <c:valAx>
        <c:axId val="188478976"/>
        <c:scaling>
          <c:orientation val="minMax"/>
          <c:max val="12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88477440"/>
        <c:crosses val="autoZero"/>
        <c:crossBetween val="between"/>
        <c:majorUnit val="1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it-IT" sz="1600" dirty="0"/>
              <a:t>Valori </a:t>
            </a:r>
            <a:r>
              <a:rPr lang="it-IT" sz="1600" dirty="0" smtClean="0"/>
              <a:t>ICC </a:t>
            </a:r>
            <a:r>
              <a:rPr lang="it-IT" sz="1600" dirty="0"/>
              <a:t>- secondo dito - test 2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2"/>
          <c:order val="0"/>
          <c:tx>
            <c:v>giorno 2</c:v>
          </c:tx>
          <c:invertIfNegative val="0"/>
          <c:cat>
            <c:strRef>
              <c:f>Foglio1!$N$13:$P$13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'pz4'!$F$24:$H$24</c:f>
              <c:numCache>
                <c:formatCode>0.00</c:formatCode>
                <c:ptCount val="3"/>
                <c:pt idx="0">
                  <c:v>0.81499999999999995</c:v>
                </c:pt>
                <c:pt idx="1">
                  <c:v>0.91500000000000004</c:v>
                </c:pt>
                <c:pt idx="2">
                  <c:v>0.92500000000000004</c:v>
                </c:pt>
              </c:numCache>
            </c:numRef>
          </c:val>
        </c:ser>
        <c:ser>
          <c:idx val="0"/>
          <c:order val="1"/>
          <c:tx>
            <c:v>giorno 1</c:v>
          </c:tx>
          <c:invertIfNegative val="0"/>
          <c:cat>
            <c:strRef>
              <c:f>Foglio1!$N$13:$P$13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'pz4'!$F$22:$H$22</c:f>
              <c:numCache>
                <c:formatCode>0.00</c:formatCode>
                <c:ptCount val="3"/>
                <c:pt idx="0">
                  <c:v>0.89400000000000002</c:v>
                </c:pt>
                <c:pt idx="1">
                  <c:v>0.88800000000000001</c:v>
                </c:pt>
                <c:pt idx="2">
                  <c:v>0.90200000000000002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867456"/>
        <c:axId val="116868992"/>
      </c:barChart>
      <c:catAx>
        <c:axId val="116867456"/>
        <c:scaling>
          <c:orientation val="minMax"/>
        </c:scaling>
        <c:delete val="0"/>
        <c:axPos val="l"/>
        <c:majorTickMark val="out"/>
        <c:minorTickMark val="none"/>
        <c:tickLblPos val="nextTo"/>
        <c:crossAx val="116868992"/>
        <c:crosses val="autoZero"/>
        <c:auto val="1"/>
        <c:lblAlgn val="ctr"/>
        <c:lblOffset val="100"/>
        <c:noMultiLvlLbl val="0"/>
      </c:catAx>
      <c:valAx>
        <c:axId val="116868992"/>
        <c:scaling>
          <c:orientation val="minMax"/>
          <c:max val="1"/>
          <c:min val="0"/>
        </c:scaling>
        <c:delete val="0"/>
        <c:axPos val="b"/>
        <c:majorGridlines/>
        <c:numFmt formatCode="0.0" sourceLinked="0"/>
        <c:majorTickMark val="out"/>
        <c:minorTickMark val="none"/>
        <c:tickLblPos val="nextTo"/>
        <c:crossAx val="116867456"/>
        <c:crosses val="autoZero"/>
        <c:crossBetween val="between"/>
        <c:maj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it-IT" sz="1600" dirty="0"/>
              <a:t>Valori </a:t>
            </a:r>
            <a:r>
              <a:rPr lang="it-IT" sz="1600" dirty="0" smtClean="0"/>
              <a:t>ICC - </a:t>
            </a:r>
            <a:r>
              <a:rPr lang="it-IT" sz="1600" dirty="0"/>
              <a:t>secondo dito - test 3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2"/>
          <c:order val="0"/>
          <c:tx>
            <c:v>giorno 2</c:v>
          </c:tx>
          <c:invertIfNegative val="0"/>
          <c:cat>
            <c:strRef>
              <c:f>Foglio1!$N$13:$P$13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'pz4'!$F$31:$H$31</c:f>
              <c:numCache>
                <c:formatCode>0.00</c:formatCode>
                <c:ptCount val="3"/>
                <c:pt idx="0">
                  <c:v>0.93200000000000005</c:v>
                </c:pt>
                <c:pt idx="1">
                  <c:v>0.88400000000000001</c:v>
                </c:pt>
                <c:pt idx="2">
                  <c:v>0.91700000000000004</c:v>
                </c:pt>
              </c:numCache>
            </c:numRef>
          </c:val>
        </c:ser>
        <c:ser>
          <c:idx val="0"/>
          <c:order val="1"/>
          <c:tx>
            <c:v>giorno 1</c:v>
          </c:tx>
          <c:invertIfNegative val="0"/>
          <c:cat>
            <c:strRef>
              <c:f>Foglio1!$N$13:$P$13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'pz4'!$F$29:$H$29</c:f>
              <c:numCache>
                <c:formatCode>0.00</c:formatCode>
                <c:ptCount val="3"/>
                <c:pt idx="0">
                  <c:v>0.87200000000000022</c:v>
                </c:pt>
                <c:pt idx="1">
                  <c:v>0.80900000000000005</c:v>
                </c:pt>
                <c:pt idx="2">
                  <c:v>0.91800000000000004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882048"/>
        <c:axId val="106922368"/>
      </c:barChart>
      <c:catAx>
        <c:axId val="116882048"/>
        <c:scaling>
          <c:orientation val="minMax"/>
        </c:scaling>
        <c:delete val="0"/>
        <c:axPos val="l"/>
        <c:majorTickMark val="out"/>
        <c:minorTickMark val="none"/>
        <c:tickLblPos val="nextTo"/>
        <c:crossAx val="106922368"/>
        <c:crosses val="autoZero"/>
        <c:auto val="1"/>
        <c:lblAlgn val="ctr"/>
        <c:lblOffset val="100"/>
        <c:noMultiLvlLbl val="0"/>
      </c:catAx>
      <c:valAx>
        <c:axId val="106922368"/>
        <c:scaling>
          <c:orientation val="minMax"/>
          <c:max val="1"/>
        </c:scaling>
        <c:delete val="0"/>
        <c:axPos val="b"/>
        <c:majorGridlines/>
        <c:numFmt formatCode="0.0" sourceLinked="0"/>
        <c:majorTickMark val="out"/>
        <c:minorTickMark val="none"/>
        <c:tickLblPos val="nextTo"/>
        <c:crossAx val="116882048"/>
        <c:crosses val="autoZero"/>
        <c:crossBetween val="between"/>
        <c:maj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QUESTIONARIO FEEDBACK GLOVE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giorno 1</c:v>
          </c:tx>
          <c:invertIfNegative val="0"/>
          <c:cat>
            <c:strRef>
              <c:f>PZ4SICM13!$E$83:$E$93</c:f>
              <c:strCache>
                <c:ptCount val="11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</c:strCache>
            </c:strRef>
          </c:cat>
          <c:val>
            <c:numRef>
              <c:f>PZ4SICM13!$F$83:$F$93</c:f>
              <c:numCache>
                <c:formatCode>General</c:formatCode>
                <c:ptCount val="11"/>
                <c:pt idx="0">
                  <c:v>6</c:v>
                </c:pt>
                <c:pt idx="1">
                  <c:v>6</c:v>
                </c:pt>
                <c:pt idx="2">
                  <c:v>4</c:v>
                </c:pt>
                <c:pt idx="3">
                  <c:v>6</c:v>
                </c:pt>
                <c:pt idx="4">
                  <c:v>7</c:v>
                </c:pt>
                <c:pt idx="5">
                  <c:v>6</c:v>
                </c:pt>
                <c:pt idx="6">
                  <c:v>7</c:v>
                </c:pt>
                <c:pt idx="7">
                  <c:v>5</c:v>
                </c:pt>
                <c:pt idx="8">
                  <c:v>6</c:v>
                </c:pt>
                <c:pt idx="9">
                  <c:v>4</c:v>
                </c:pt>
                <c:pt idx="10">
                  <c:v>7</c:v>
                </c:pt>
              </c:numCache>
            </c:numRef>
          </c:val>
        </c:ser>
        <c:ser>
          <c:idx val="1"/>
          <c:order val="1"/>
          <c:tx>
            <c:v>giorno 2</c:v>
          </c:tx>
          <c:invertIfNegative val="0"/>
          <c:cat>
            <c:strRef>
              <c:f>PZ4SICM13!$E$83:$E$93</c:f>
              <c:strCache>
                <c:ptCount val="11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</c:strCache>
            </c:strRef>
          </c:cat>
          <c:val>
            <c:numRef>
              <c:f>PZ4SICM13!$G$83:$G$93</c:f>
              <c:numCache>
                <c:formatCode>General</c:formatCode>
                <c:ptCount val="11"/>
                <c:pt idx="0">
                  <c:v>6</c:v>
                </c:pt>
                <c:pt idx="1">
                  <c:v>7</c:v>
                </c:pt>
                <c:pt idx="2">
                  <c:v>7</c:v>
                </c:pt>
                <c:pt idx="3">
                  <c:v>6</c:v>
                </c:pt>
                <c:pt idx="4">
                  <c:v>7</c:v>
                </c:pt>
                <c:pt idx="5">
                  <c:v>6</c:v>
                </c:pt>
                <c:pt idx="6">
                  <c:v>7</c:v>
                </c:pt>
                <c:pt idx="7">
                  <c:v>7</c:v>
                </c:pt>
                <c:pt idx="8">
                  <c:v>7</c:v>
                </c:pt>
                <c:pt idx="9">
                  <c:v>5</c:v>
                </c:pt>
                <c:pt idx="1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901760"/>
        <c:axId val="116903936"/>
      </c:barChart>
      <c:catAx>
        <c:axId val="116901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Item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it-IT"/>
          </a:p>
        </c:txPr>
        <c:crossAx val="116903936"/>
        <c:crosses val="autoZero"/>
        <c:auto val="1"/>
        <c:lblAlgn val="ctr"/>
        <c:lblOffset val="100"/>
        <c:noMultiLvlLbl val="0"/>
      </c:catAx>
      <c:valAx>
        <c:axId val="116903936"/>
        <c:scaling>
          <c:orientation val="minMax"/>
          <c:max val="7.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69017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/>
              <a:t>DASH: grado di disabilità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PZ4SICM13!$B$94:$B$95</c:f>
              <c:strCache>
                <c:ptCount val="2"/>
                <c:pt idx="0">
                  <c:v>giorno 1</c:v>
                </c:pt>
                <c:pt idx="1">
                  <c:v>giorno 2</c:v>
                </c:pt>
              </c:strCache>
            </c:strRef>
          </c:cat>
          <c:val>
            <c:numRef>
              <c:f>PZ4SICM13!$B$89:$B$90</c:f>
              <c:numCache>
                <c:formatCode>0.00%</c:formatCode>
                <c:ptCount val="2"/>
                <c:pt idx="0">
                  <c:v>0.222</c:v>
                </c:pt>
                <c:pt idx="1">
                  <c:v>3.6999999999999998E-2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2360192"/>
        <c:axId val="122361728"/>
      </c:barChart>
      <c:catAx>
        <c:axId val="122360192"/>
        <c:scaling>
          <c:orientation val="minMax"/>
        </c:scaling>
        <c:delete val="0"/>
        <c:axPos val="b"/>
        <c:majorTickMark val="out"/>
        <c:minorTickMark val="none"/>
        <c:tickLblPos val="nextTo"/>
        <c:crossAx val="122361728"/>
        <c:crosses val="autoZero"/>
        <c:auto val="1"/>
        <c:lblAlgn val="ctr"/>
        <c:lblOffset val="100"/>
        <c:noMultiLvlLbl val="0"/>
      </c:catAx>
      <c:valAx>
        <c:axId val="12236172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22360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Flessione massima - test1 - terzo dito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2"/>
          <c:order val="0"/>
          <c:tx>
            <c:v>giorno 2</c:v>
          </c:tx>
          <c:invertIfNegative val="0"/>
          <c:cat>
            <c:strRef>
              <c:f>PZ4SICM13!$N$13:$P$13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PZ3SICM13!$P$25:$P$27</c:f>
              <c:numCache>
                <c:formatCode>General</c:formatCode>
                <c:ptCount val="3"/>
                <c:pt idx="0">
                  <c:v>51</c:v>
                </c:pt>
                <c:pt idx="1">
                  <c:v>61</c:v>
                </c:pt>
                <c:pt idx="2">
                  <c:v>11</c:v>
                </c:pt>
              </c:numCache>
            </c:numRef>
          </c:val>
        </c:ser>
        <c:ser>
          <c:idx val="0"/>
          <c:order val="1"/>
          <c:tx>
            <c:v>giorno 1</c:v>
          </c:tx>
          <c:invertIfNegative val="0"/>
          <c:cat>
            <c:strRef>
              <c:f>PZ4SICM13!$N$13:$P$13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PZ3SICM13!$O$25:$O$27</c:f>
              <c:numCache>
                <c:formatCode>General</c:formatCode>
                <c:ptCount val="3"/>
                <c:pt idx="0">
                  <c:v>50</c:v>
                </c:pt>
                <c:pt idx="1">
                  <c:v>63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494976"/>
        <c:axId val="122496512"/>
      </c:barChart>
      <c:catAx>
        <c:axId val="122494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2496512"/>
        <c:crosses val="autoZero"/>
        <c:auto val="1"/>
        <c:lblAlgn val="ctr"/>
        <c:lblOffset val="100"/>
        <c:noMultiLvlLbl val="0"/>
      </c:catAx>
      <c:valAx>
        <c:axId val="122496512"/>
        <c:scaling>
          <c:orientation val="minMax"/>
          <c:max val="12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2494976"/>
        <c:crosses val="autoZero"/>
        <c:crossBetween val="between"/>
        <c:majorUnit val="1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it-IT" sz="1600"/>
              <a:t>Valori ICC - terzodito - test 2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2"/>
          <c:order val="0"/>
          <c:tx>
            <c:v>giorno 2</c:v>
          </c:tx>
          <c:invertIfNegative val="0"/>
          <c:cat>
            <c:strRef>
              <c:f>PZ4SICM13!$N$13:$P$13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PZ3SICM13!$J$16:$L$16</c:f>
              <c:numCache>
                <c:formatCode>0.00</c:formatCode>
                <c:ptCount val="3"/>
                <c:pt idx="0">
                  <c:v>0.80500000000000005</c:v>
                </c:pt>
                <c:pt idx="1">
                  <c:v>0.375</c:v>
                </c:pt>
                <c:pt idx="2">
                  <c:v>0.49099999999999999</c:v>
                </c:pt>
              </c:numCache>
            </c:numRef>
          </c:val>
        </c:ser>
        <c:ser>
          <c:idx val="0"/>
          <c:order val="1"/>
          <c:tx>
            <c:v>giorno 1</c:v>
          </c:tx>
          <c:invertIfNegative val="0"/>
          <c:cat>
            <c:strRef>
              <c:f>PZ4SICM13!$N$13:$P$13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PZ3SICM13!$J$15:$L$15</c:f>
              <c:numCache>
                <c:formatCode>0.00</c:formatCode>
                <c:ptCount val="3"/>
                <c:pt idx="0">
                  <c:v>0.70599999999999996</c:v>
                </c:pt>
                <c:pt idx="1">
                  <c:v>0.25</c:v>
                </c:pt>
                <c:pt idx="2">
                  <c:v>0.40899999999999997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532224"/>
        <c:axId val="122533760"/>
      </c:barChart>
      <c:catAx>
        <c:axId val="1225322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2533760"/>
        <c:crosses val="autoZero"/>
        <c:auto val="1"/>
        <c:lblAlgn val="ctr"/>
        <c:lblOffset val="100"/>
        <c:noMultiLvlLbl val="0"/>
      </c:catAx>
      <c:valAx>
        <c:axId val="122533760"/>
        <c:scaling>
          <c:orientation val="minMax"/>
          <c:max val="1"/>
          <c:min val="0"/>
        </c:scaling>
        <c:delete val="0"/>
        <c:axPos val="b"/>
        <c:majorGridlines/>
        <c:numFmt formatCode="0.0" sourceLinked="0"/>
        <c:majorTickMark val="out"/>
        <c:minorTickMark val="none"/>
        <c:tickLblPos val="nextTo"/>
        <c:crossAx val="122532224"/>
        <c:crosses val="autoZero"/>
        <c:crossBetween val="between"/>
        <c:maj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it-IT" sz="1600"/>
              <a:t>Valori ICC - terzo dito - test 3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2"/>
          <c:order val="0"/>
          <c:tx>
            <c:v>giorno 2</c:v>
          </c:tx>
          <c:invertIfNegative val="0"/>
          <c:cat>
            <c:strRef>
              <c:f>PZ4SICM13!$N$13:$P$13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PZ3SICM13!$J$21:$L$21</c:f>
              <c:numCache>
                <c:formatCode>0.00</c:formatCode>
                <c:ptCount val="3"/>
                <c:pt idx="0">
                  <c:v>0.98099999999999998</c:v>
                </c:pt>
                <c:pt idx="1">
                  <c:v>0.94299999999999995</c:v>
                </c:pt>
                <c:pt idx="2">
                  <c:v>0.94699999999999995</c:v>
                </c:pt>
              </c:numCache>
            </c:numRef>
          </c:val>
        </c:ser>
        <c:ser>
          <c:idx val="0"/>
          <c:order val="1"/>
          <c:tx>
            <c:v>giorno 1</c:v>
          </c:tx>
          <c:invertIfNegative val="0"/>
          <c:cat>
            <c:strRef>
              <c:f>PZ4SICM13!$N$13:$P$13</c:f>
              <c:strCache>
                <c:ptCount val="3"/>
                <c:pt idx="0">
                  <c:v>MCPJ</c:v>
                </c:pt>
                <c:pt idx="1">
                  <c:v>PIPJ</c:v>
                </c:pt>
                <c:pt idx="2">
                  <c:v>DIPJ</c:v>
                </c:pt>
              </c:strCache>
            </c:strRef>
          </c:cat>
          <c:val>
            <c:numRef>
              <c:f>PZ3SICM13!$J$20:$L$20</c:f>
              <c:numCache>
                <c:formatCode>0.00</c:formatCode>
                <c:ptCount val="3"/>
                <c:pt idx="0">
                  <c:v>0.86199999999999999</c:v>
                </c:pt>
                <c:pt idx="1">
                  <c:v>0.78400000000000003</c:v>
                </c:pt>
                <c:pt idx="2">
                  <c:v>0.79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317440"/>
        <c:axId val="122319232"/>
      </c:barChart>
      <c:catAx>
        <c:axId val="122317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2319232"/>
        <c:crosses val="autoZero"/>
        <c:auto val="1"/>
        <c:lblAlgn val="ctr"/>
        <c:lblOffset val="100"/>
        <c:noMultiLvlLbl val="0"/>
      </c:catAx>
      <c:valAx>
        <c:axId val="122319232"/>
        <c:scaling>
          <c:orientation val="minMax"/>
          <c:max val="1"/>
        </c:scaling>
        <c:delete val="0"/>
        <c:axPos val="b"/>
        <c:majorGridlines/>
        <c:numFmt formatCode="0.0" sourceLinked="0"/>
        <c:majorTickMark val="out"/>
        <c:minorTickMark val="none"/>
        <c:tickLblPos val="nextTo"/>
        <c:crossAx val="122317440"/>
        <c:crosses val="autoZero"/>
        <c:crossBetween val="between"/>
        <c:maj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D5D630-8E93-4384-B5C0-98E80FEE59E7}" type="datetimeFigureOut">
              <a:rPr lang="it-IT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2043B1-DE6B-4677-8DA6-C874895E2A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7581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843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D270E8-9155-478C-B40B-0EF7D61BB484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662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3F563A-9672-4495-8EA0-F287FE2ADE2E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F1FBC0-B43A-4C5C-8070-16E8FE021E4B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539B3-F56D-404B-A5EB-344D548DA5EA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CC7763-5D40-4B53-8534-E042B91B665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22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5329E1-950B-401A-A6EE-070C11634EE3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0F4145-EE48-4832-947E-CB024CA0EF4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80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652079-8C13-431D-92E2-28559B3894D1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561CC-241F-4D54-B500-BD9A93262F7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73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9C3DCF-0198-4331-90D8-DC57E391873E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B60B71-9133-4F42-BA83-D6E398075B47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719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4A78B-ACD9-450B-90AB-6C0657C09CD3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A64A5-BB3F-495C-8707-F7FDF287BE7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290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E3E918-437D-44DA-8E3A-47506134425E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5D09C-052A-43C1-9DEC-F409E23C120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43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84BF71-C171-45DC-946B-1EE3AE2937D7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BAB9E-BA64-4E5A-80A4-20FCFADE392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505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D204E-7925-4A85-8771-B631AE551EA6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82EED5-169F-4484-B71E-6898901B1EA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693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A27D9E-45EC-48B0-B3D3-CA7DBD32DBF2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ACF02-6852-4878-B84D-55EBDF12E04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072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C5CE5-1AFA-4B38-8811-6646FD859A3A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3473C-D241-4E19-9B76-6A9CBEC99BB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717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87CBB0-41BF-4F6D-BB1E-243FD2316C7A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220A6F-C137-48EA-9BED-084507740A5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134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E9E2D1-8993-4770-B06D-4BBA1A40CD35}" type="datetime1">
              <a:rPr lang="it-IT" smtClean="0"/>
              <a:pPr>
                <a:defRPr/>
              </a:pPr>
              <a:t>28/09/2013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Hiteg Group - Carlo Alberto Pinto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3E31C3-C5D6-4436-B9B4-48FA030359D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541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9" r:id="rId1"/>
    <p:sldLayoutId id="2147484350" r:id="rId2"/>
    <p:sldLayoutId id="2147484351" r:id="rId3"/>
    <p:sldLayoutId id="2147484352" r:id="rId4"/>
    <p:sldLayoutId id="2147484353" r:id="rId5"/>
    <p:sldLayoutId id="2147484354" r:id="rId6"/>
    <p:sldLayoutId id="2147484355" r:id="rId7"/>
    <p:sldLayoutId id="2147484356" r:id="rId8"/>
    <p:sldLayoutId id="2147484357" r:id="rId9"/>
    <p:sldLayoutId id="2147484358" r:id="rId10"/>
    <p:sldLayoutId id="21474843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9" descr="header_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2625686"/>
            <a:ext cx="8189912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460448" y="2752632"/>
            <a:ext cx="57769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NUOVA BIOTECNOLOGIA:</a:t>
            </a:r>
          </a:p>
          <a:p>
            <a:pPr algn="ctr">
              <a:defRPr/>
            </a:pPr>
            <a:r>
              <a:rPr lang="it-IT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IL GUANTO SENSORIZZATO PER MISURARE LA CINESI DELLA MANO</a:t>
            </a:r>
            <a:endParaRPr lang="it-IT" sz="2800" u="sng" dirty="0">
              <a:solidFill>
                <a:srgbClr val="FF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20" y="5653681"/>
            <a:ext cx="934810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lphaUcPeriod"/>
            </a:pPr>
            <a:r>
              <a:rPr lang="it-IT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it-IT" sz="2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</a:t>
            </a:r>
            <a:r>
              <a:rPr lang="it-IT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it-IT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G.Saggio</a:t>
            </a:r>
            <a:r>
              <a:rPr lang="it-IT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 </a:t>
            </a:r>
            <a:r>
              <a:rPr lang="it-IT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Sbernini</a:t>
            </a:r>
            <a:r>
              <a:rPr lang="it-IT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</a:t>
            </a:r>
            <a:r>
              <a:rPr lang="it-IT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Dodaj</a:t>
            </a:r>
            <a:r>
              <a:rPr lang="it-IT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A.E. </a:t>
            </a:r>
            <a:r>
              <a:rPr lang="it-IT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Zampieri,  </a:t>
            </a:r>
            <a:r>
              <a:rPr lang="it-IT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A.M. </a:t>
            </a:r>
            <a:r>
              <a:rPr lang="it-IT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Spagnoli,R</a:t>
            </a:r>
            <a:r>
              <a:rPr lang="it-IT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Saggini, N. </a:t>
            </a:r>
            <a:r>
              <a:rPr lang="it-IT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Scuderi</a:t>
            </a:r>
            <a:endParaRPr lang="it-IT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11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Dipartimento Ingegneria Elettronica, Università degli Studi di Roma Tor Vergata </a:t>
            </a:r>
          </a:p>
          <a:p>
            <a:pPr algn="ctr"/>
            <a:r>
              <a:rPr lang="it-IT" sz="1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U.O.S</a:t>
            </a:r>
            <a:r>
              <a:rPr lang="it-IT" sz="11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Chirurgia della Mano; Dipartimento di Chirurgia “</a:t>
            </a:r>
            <a:r>
              <a:rPr lang="it-IT" sz="1100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Valdoni</a:t>
            </a:r>
            <a:r>
              <a:rPr lang="it-IT" sz="11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”, Università degli Studi di Roma “La Sapienza”</a:t>
            </a:r>
          </a:p>
          <a:p>
            <a:pPr algn="ctr"/>
            <a:endParaRPr lang="it-IT" sz="11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431">
            <a:off x="7694402" y="5065609"/>
            <a:ext cx="749300" cy="8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0763">
            <a:off x="377321" y="5194058"/>
            <a:ext cx="591642" cy="919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20" y="29028"/>
            <a:ext cx="3169609" cy="243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07832" y="54376"/>
            <a:ext cx="943810" cy="259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46993" y="217135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QUESTIONARIO FEEDBACK GLOVE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val="275981295"/>
              </p:ext>
            </p:extLst>
          </p:nvPr>
        </p:nvGraphicFramePr>
        <p:xfrm>
          <a:off x="1993100" y="3138715"/>
          <a:ext cx="4248472" cy="2568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16857"/>
              </p:ext>
            </p:extLst>
          </p:nvPr>
        </p:nvGraphicFramePr>
        <p:xfrm>
          <a:off x="682441" y="705520"/>
          <a:ext cx="7128793" cy="2313432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56243"/>
                <a:gridCol w="6390249"/>
                <a:gridCol w="282301"/>
              </a:tblGrid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/>
                        <a:t>Indica quanto sei d’accordo con le seguenti affermazioni con un giudizio da 1 a </a:t>
                      </a:r>
                      <a:r>
                        <a:rPr lang="it-IT" sz="1100" dirty="0" smtClean="0"/>
                        <a:t>7 </a:t>
                      </a:r>
                      <a:r>
                        <a:rPr lang="it-IT" sz="1100" baseline="30000" dirty="0" smtClean="0"/>
                        <a:t>a,b</a:t>
                      </a:r>
                      <a:r>
                        <a:rPr lang="it-IT" sz="1100" dirty="0" smtClean="0"/>
                        <a:t>: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Q1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Ho ritenuto comodo indossare il guanto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Q2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Non ho sentito, indossando il guanto, come se le mie dita fossero poste in una posizione scomoda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Q3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Non ho sentito nessuna restrizione ai movimenti con questo guanto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Q4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Non ho avuto difficoltà nello svolgimento delle attività di questo studio con il guanto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Q5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Il guanto non era troppo stretto ( non ho avuto formicolii )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Q6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Ho ritenuto di poter piegare le dita allo stesso modo di quando non indosso il guanto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Q7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Non ho ritenuto il guanto troppo caldo o troppo freddo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Q8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Non ho sentito una riduzione della sensibilità tattile delle dita con il guanto indossato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Q9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Non ho avuto difficoltà con la presa degli strumenti con il guanto indossato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Q10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Ho ritenuto comoda la rimozione del guanto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Q11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/>
                        <a:t>Non ho sentito, togliendo il guanto, come se le mie dita fossero poste in una posizione scomoda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95454" y="5765313"/>
            <a:ext cx="89530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aseline="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Answers range from 1 (strongly disagree) to 7 (strongly agree): strongly disagree, disagree, somewhat disagree, neutral, somewhat agree, agree, strongly agree.</a:t>
            </a:r>
          </a:p>
          <a:p>
            <a:r>
              <a:rPr lang="en-US" sz="1000" baseline="30000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Lisa K. Simone, </a:t>
            </a:r>
            <a:r>
              <a:rPr lang="it-IT" sz="1000" dirty="0" err="1" smtClean="0">
                <a:latin typeface="Times New Roman" pitchFamily="18" charset="0"/>
                <a:cs typeface="Times New Roman" pitchFamily="18" charset="0"/>
              </a:rPr>
              <a:t>Nappinnai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000" dirty="0" err="1" smtClean="0">
                <a:latin typeface="Times New Roman" pitchFamily="18" charset="0"/>
                <a:cs typeface="Times New Roman" pitchFamily="18" charset="0"/>
              </a:rPr>
              <a:t>Sundarrajan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 b, </a:t>
            </a:r>
            <a:r>
              <a:rPr lang="it-IT" sz="1000" dirty="0" err="1" smtClean="0">
                <a:latin typeface="Times New Roman" pitchFamily="18" charset="0"/>
                <a:cs typeface="Times New Roman" pitchFamily="18" charset="0"/>
              </a:rPr>
              <a:t>Xun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000" dirty="0" err="1" smtClean="0">
                <a:latin typeface="Times New Roman" pitchFamily="18" charset="0"/>
                <a:cs typeface="Times New Roman" pitchFamily="18" charset="0"/>
              </a:rPr>
              <a:t>Luoc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000" dirty="0" err="1" smtClean="0">
                <a:latin typeface="Times New Roman" pitchFamily="18" charset="0"/>
                <a:cs typeface="Times New Roman" pitchFamily="18" charset="0"/>
              </a:rPr>
              <a:t>Yicheng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000" dirty="0" err="1" smtClean="0">
                <a:latin typeface="Times New Roman" pitchFamily="18" charset="0"/>
                <a:cs typeface="Times New Roman" pitchFamily="18" charset="0"/>
              </a:rPr>
              <a:t>Jia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, Derek G. </a:t>
            </a:r>
            <a:r>
              <a:rPr lang="it-IT" sz="1000" dirty="0" err="1" smtClean="0">
                <a:latin typeface="Times New Roman" pitchFamily="18" charset="0"/>
                <a:cs typeface="Times New Roman" pitchFamily="18" charset="0"/>
              </a:rPr>
              <a:t>Kamper</a:t>
            </a:r>
            <a:r>
              <a:rPr lang="it-IT" sz="1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00" b="1" i="1" dirty="0" smtClean="0">
                <a:latin typeface="Times New Roman" pitchFamily="18" charset="0"/>
                <a:cs typeface="Times New Roman" pitchFamily="18" charset="0"/>
              </a:rPr>
              <a:t>A low cost instrumented glove for extended monitoring and functional hand assessment.</a:t>
            </a:r>
            <a:endParaRPr lang="it-IT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Journal of Neuroscience Methods 160 (2007) 335–348.  </a:t>
            </a:r>
            <a:endParaRPr lang="it-IT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Reinhard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Gentner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Joseph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Classen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00" b="1" i="1" dirty="0" smtClean="0">
                <a:latin typeface="Times New Roman" pitchFamily="18" charset="0"/>
                <a:cs typeface="Times New Roman" pitchFamily="18" charset="0"/>
              </a:rPr>
              <a:t>Development and evaluation of a low-cost sensor glove for assessment of human finger movements in </a:t>
            </a:r>
            <a:r>
              <a:rPr lang="en-US" sz="1000" b="1" i="1" dirty="0" err="1" smtClean="0">
                <a:latin typeface="Times New Roman" pitchFamily="18" charset="0"/>
                <a:cs typeface="Times New Roman" pitchFamily="18" charset="0"/>
              </a:rPr>
              <a:t>neurophysiological</a:t>
            </a:r>
            <a:r>
              <a:rPr lang="en-US" sz="1000" b="1" i="1" dirty="0" smtClean="0">
                <a:latin typeface="Times New Roman" pitchFamily="18" charset="0"/>
                <a:cs typeface="Times New Roman" pitchFamily="18" charset="0"/>
              </a:rPr>
              <a:t> settings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Journal of Neuroscience Methods 178 (2009) 138–147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551021" y="6581001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711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07323" y="219998"/>
            <a:ext cx="4822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1, valutato a 30 e 45 gg 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094802"/>
              </p:ext>
            </p:extLst>
          </p:nvPr>
        </p:nvGraphicFramePr>
        <p:xfrm>
          <a:off x="997811" y="753626"/>
          <a:ext cx="6192688" cy="200152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2088232"/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Età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it-I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Sesso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femminile</a:t>
                      </a:r>
                      <a:endParaRPr lang="it-I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Chirurgia dell’operazione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lesione da taglio al</a:t>
                      </a:r>
                      <a:r>
                        <a:rPr lang="it-IT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tendine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flessore  profondo zona 2 , </a:t>
                      </a:r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2°dito</a:t>
                      </a:r>
                      <a:r>
                        <a:rPr lang="it-IT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mano sinistra</a:t>
                      </a:r>
                      <a:endParaRPr lang="it-I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Guanto utilizzato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sinistra taglia S</a:t>
                      </a:r>
                      <a:endParaRPr lang="it-I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Riabilitazione</a:t>
                      </a:r>
                      <a:endParaRPr lang="it-I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onde d’urto</a:t>
                      </a:r>
                      <a:endParaRPr lang="it-IT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23" y="3115100"/>
            <a:ext cx="3118048" cy="329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456" y="3526971"/>
            <a:ext cx="2904612" cy="223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646475" y="6510496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0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404664"/>
            <a:ext cx="3296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1: test 1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395536" y="1124744"/>
          <a:ext cx="8352928" cy="1512168"/>
        </p:xfrm>
        <a:graphic>
          <a:graphicData uri="http://schemas.openxmlformats.org/drawingml/2006/table">
            <a:tbl>
              <a:tblPr/>
              <a:tblGrid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  <a:gridCol w="522058"/>
              </a:tblGrid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RANGE OF MOTION EXTENSION/FLEXION 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16024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</a:t>
                      </a:r>
                      <a:r>
                        <a:rPr lang="it-IT" sz="105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JOINT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</a:t>
                      </a:r>
                      <a:r>
                        <a:rPr lang="it-IT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DIP1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ext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flex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 </a:t>
                      </a:r>
                      <a:r>
                        <a:rPr lang="it-IT" sz="105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day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JOINT</a:t>
                      </a: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</a:t>
                      </a:r>
                      <a:r>
                        <a:rPr lang="it-IT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DIP1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DIP4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ext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flex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103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</a:t>
                      </a:r>
                      <a:endParaRPr lang="it-IT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</a:t>
                      </a:r>
                      <a:endParaRPr lang="it-IT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17" marR="4431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Grafico 12"/>
          <p:cNvGraphicFramePr/>
          <p:nvPr/>
        </p:nvGraphicFramePr>
        <p:xfrm>
          <a:off x="107504" y="335699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3814309"/>
            <a:ext cx="290195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466323" y="6547731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8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404664"/>
            <a:ext cx="3296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1: test 1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mmagine 5" descr="PZ4prim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28" y="1463933"/>
            <a:ext cx="4542971" cy="3401154"/>
          </a:xfrm>
          <a:prstGeom prst="rect">
            <a:avLst/>
          </a:prstGeom>
        </p:spPr>
      </p:pic>
      <p:pic>
        <p:nvPicPr>
          <p:cNvPr id="7" name="Immagine 6" descr="PZ4second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072" y="1259313"/>
            <a:ext cx="4863955" cy="3641463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7524381" y="6469129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51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9552" y="476672"/>
            <a:ext cx="3630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1: test 2 e 3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800904"/>
              </p:ext>
            </p:extLst>
          </p:nvPr>
        </p:nvGraphicFramePr>
        <p:xfrm>
          <a:off x="539552" y="1689495"/>
          <a:ext cx="6600055" cy="1725930"/>
        </p:xfrm>
        <a:graphic>
          <a:graphicData uri="http://schemas.openxmlformats.org/drawingml/2006/table">
            <a:tbl>
              <a:tblPr/>
              <a:tblGrid>
                <a:gridCol w="417123"/>
                <a:gridCol w="485765"/>
                <a:gridCol w="368283"/>
                <a:gridCol w="392043"/>
                <a:gridCol w="462004"/>
                <a:gridCol w="422404"/>
                <a:gridCol w="392043"/>
                <a:gridCol w="462004"/>
                <a:gridCol w="368283"/>
                <a:gridCol w="392043"/>
                <a:gridCol w="462004"/>
                <a:gridCol w="368283"/>
                <a:gridCol w="392043"/>
                <a:gridCol w="462004"/>
                <a:gridCol w="368283"/>
                <a:gridCol w="385443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TEST 2 "ROTOLINO"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JOINT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PIP1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DIP1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MCP2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PIP2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DIP2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MCP3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PIP3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DIP3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MCP4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PIP4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DIP4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MCP5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PIP5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DIP5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d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ICC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0.41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0.65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0.89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0.89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0.69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0.91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0.62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 d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ICC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0.92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0.93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0.72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0.62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0.85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0.66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0.69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TEST 3 "SPRAY"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JOINT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PIP1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DIP1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MCP2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PIP2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DIP2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MCP3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PIP3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DIP3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MCP4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PIP4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DIP4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MCP5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PIP5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DIP5 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d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ICC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0.85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0.87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0.81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0.92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0.76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0.94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0.93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0.64</a:t>
                      </a:r>
                      <a:endParaRPr lang="it-IT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0.75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0.78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0.53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0.71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 d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ICC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0.30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0.93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0.92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0.87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0.93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0.83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0.91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0.85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0.83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0.44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0.88</a:t>
                      </a:r>
                      <a:endParaRPr lang="it-IT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3157107862"/>
              </p:ext>
            </p:extLst>
          </p:nvPr>
        </p:nvGraphicFramePr>
        <p:xfrm>
          <a:off x="0" y="3650343"/>
          <a:ext cx="47529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/>
          <p:nvPr>
            <p:extLst>
              <p:ext uri="{D42A27DB-BD31-4B8C-83A1-F6EECF244321}">
                <p14:modId xmlns:p14="http://schemas.microsoft.com/office/powerpoint/2010/main" val="1335941639"/>
              </p:ext>
            </p:extLst>
          </p:nvPr>
        </p:nvGraphicFramePr>
        <p:xfrm>
          <a:off x="4353153" y="367937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543" y="188686"/>
            <a:ext cx="1769610" cy="143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427628" y="6534444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596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476672"/>
            <a:ext cx="389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1: questionari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Grafico 3"/>
          <p:cNvGraphicFramePr/>
          <p:nvPr/>
        </p:nvGraphicFramePr>
        <p:xfrm>
          <a:off x="251520" y="37170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/>
          <p:nvPr/>
        </p:nvGraphicFramePr>
        <p:xfrm>
          <a:off x="251520" y="1052736"/>
          <a:ext cx="4343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407" y="2666774"/>
            <a:ext cx="21717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379238" y="6411073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097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404664"/>
            <a:ext cx="4764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2, valutato a 15 e 30 gg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1331640" y="1196752"/>
          <a:ext cx="6192688" cy="185420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2088232"/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Età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it-IT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Sesso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femminile</a:t>
                      </a:r>
                      <a:endParaRPr lang="it-IT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Chirurgia dell’operazione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tunnel carpale e dito a scatto (3°dito) </a:t>
                      </a:r>
                      <a:endParaRPr lang="it-IT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Guanto utilizzato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sinistra taglia S</a:t>
                      </a:r>
                      <a:endParaRPr lang="it-IT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Riabilitazione</a:t>
                      </a:r>
                      <a:endParaRPr lang="it-IT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onde d’urto</a:t>
                      </a:r>
                      <a:endParaRPr lang="it-IT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31" y="3222852"/>
            <a:ext cx="3121025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453" y="3625624"/>
            <a:ext cx="290195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364724" y="6376827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269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404664"/>
            <a:ext cx="3296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2: test 1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Grafico 5"/>
          <p:cNvGraphicFramePr/>
          <p:nvPr>
            <p:extLst>
              <p:ext uri="{D42A27DB-BD31-4B8C-83A1-F6EECF244321}">
                <p14:modId xmlns:p14="http://schemas.microsoft.com/office/powerpoint/2010/main" val="1816787656"/>
              </p:ext>
            </p:extLst>
          </p:nvPr>
        </p:nvGraphicFramePr>
        <p:xfrm>
          <a:off x="632619" y="3366701"/>
          <a:ext cx="4343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755576" y="1484784"/>
          <a:ext cx="6696752" cy="1173480"/>
        </p:xfrm>
        <a:graphic>
          <a:graphicData uri="http://schemas.openxmlformats.org/drawingml/2006/table">
            <a:tbl>
              <a:tblPr/>
              <a:tblGrid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  <a:gridCol w="418547"/>
              </a:tblGrid>
              <a:tr h="125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RANGE OF MOTION EXTENSION/FLEXION 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501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day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JOINT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250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flex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1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 day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JOINT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250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flex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7408267" y="6367529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730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44624"/>
            <a:ext cx="3296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2: test 1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mmagine 5" descr="PZ3_1g3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4327715" cy="3240000"/>
          </a:xfrm>
          <a:prstGeom prst="rect">
            <a:avLst/>
          </a:prstGeom>
        </p:spPr>
      </p:pic>
      <p:pic>
        <p:nvPicPr>
          <p:cNvPr id="8" name="Immagine 7" descr="PZ3_1g2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8000"/>
            <a:ext cx="4327715" cy="3240000"/>
          </a:xfrm>
          <a:prstGeom prst="rect">
            <a:avLst/>
          </a:prstGeom>
        </p:spPr>
      </p:pic>
      <p:pic>
        <p:nvPicPr>
          <p:cNvPr id="10" name="Immagine 9" descr="PZ3_2g2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741" y="3618000"/>
            <a:ext cx="4327715" cy="3240000"/>
          </a:xfrm>
          <a:prstGeom prst="rect">
            <a:avLst/>
          </a:prstGeom>
        </p:spPr>
      </p:pic>
      <p:pic>
        <p:nvPicPr>
          <p:cNvPr id="11" name="Immagine 10" descr="PZ3_2g3d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32656"/>
            <a:ext cx="4327715" cy="32400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7646475" y="6581001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644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9552" y="476672"/>
            <a:ext cx="3630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2: test 2 e 3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187624" y="1124744"/>
          <a:ext cx="6096000" cy="1844040"/>
        </p:xfrm>
        <a:graphic>
          <a:graphicData uri="http://schemas.openxmlformats.org/drawingml/2006/table">
            <a:tbl>
              <a:tblPr/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125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TEST 2 "ROTOLINO"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5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JOINT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PIP1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DIP1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MCP2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PIP2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DIP2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MCP3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PIP3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DIP3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MCP4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PIP4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DIP4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MCP5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PIP5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DIP5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25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ICC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 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ICC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TEST 3 "SPRAY"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5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JOINT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PIP1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DIP1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MCP2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PIP2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DIP2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MCP3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PIP3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DIP3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MCP4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PIP4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DIP4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MCP5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PIP5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DIP5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25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ICC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</a:tr>
              <a:tr h="125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 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ICC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F4D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afico 9"/>
          <p:cNvGraphicFramePr/>
          <p:nvPr>
            <p:extLst>
              <p:ext uri="{D42A27DB-BD31-4B8C-83A1-F6EECF244321}">
                <p14:modId xmlns:p14="http://schemas.microsoft.com/office/powerpoint/2010/main" val="1781053581"/>
              </p:ext>
            </p:extLst>
          </p:nvPr>
        </p:nvGraphicFramePr>
        <p:xfrm>
          <a:off x="92380" y="3461657"/>
          <a:ext cx="45243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/>
          <p:nvPr>
            <p:extLst>
              <p:ext uri="{D42A27DB-BD31-4B8C-83A1-F6EECF244321}">
                <p14:modId xmlns:p14="http://schemas.microsoft.com/office/powerpoint/2010/main" val="3883644571"/>
              </p:ext>
            </p:extLst>
          </p:nvPr>
        </p:nvGraphicFramePr>
        <p:xfrm>
          <a:off x="4426857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7379238" y="6411072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46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/>
          </p:cNvSpPr>
          <p:nvPr>
            <p:ph idx="1"/>
          </p:nvPr>
        </p:nvSpPr>
        <p:spPr>
          <a:xfrm>
            <a:off x="0" y="22225"/>
            <a:ext cx="8940800" cy="19034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it-IT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registrazione e l’analisi dei movimenti è di sicura utilità nella valutazione dei traumi delle invalidità mediche, per il controllo della postura per la rieducazione motoria.</a:t>
            </a:r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252413" y="5578475"/>
            <a:ext cx="8601075" cy="78581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r>
              <a:rPr lang="en-GB" sz="1200"/>
              <a:t>An instrumented glove for small primates </a:t>
            </a:r>
          </a:p>
          <a:p>
            <a:r>
              <a:rPr lang="en-GB" sz="1200"/>
              <a:t>SA, Zaheer F, Bizzi E, d'Avella A. J Neurosci Methods. 2010 Mar 15;187(1):100-4</a:t>
            </a:r>
            <a:r>
              <a:rPr lang="it-IT" sz="1200"/>
              <a:t> </a:t>
            </a:r>
          </a:p>
          <a:p>
            <a:r>
              <a:rPr lang="en-GB" sz="1200"/>
              <a:t>Dipietro L, Sabatini AM, Dario P. Evaluation of an instrumented glove for</a:t>
            </a:r>
            <a:r>
              <a:rPr lang="fr-FR" sz="1200"/>
              <a:t>hand-movement acquisition. J Rehabil Res Dev. 2003 Mar-Apr;40(2):179-89</a:t>
            </a:r>
            <a:r>
              <a:rPr lang="it-IT" sz="1200"/>
              <a:t>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96863" y="4240213"/>
            <a:ext cx="82629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Rispetto ai guanti tecnologici attualmente in commercio spesso ingombranti e scomodi il dispositivo proposto è costruito con una tecnologia tale da permettere costi contenuti ed altissima precisione e qualità d’immagine.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944676" y="6400800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 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pic>
        <p:nvPicPr>
          <p:cNvPr id="14" name="Immagine 13" descr="NotebookH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413" y="2343150"/>
            <a:ext cx="1728787" cy="1331913"/>
          </a:xfrm>
          <a:prstGeom prst="rect">
            <a:avLst/>
          </a:prstGeom>
          <a:ln>
            <a:noFill/>
          </a:ln>
          <a:effectLst>
            <a:outerShdw blurRad="50800" dist="50800" dir="2700000" algn="ctr" rotWithShape="0">
              <a:srgbClr val="000000">
                <a:alpha val="40000"/>
              </a:srgbClr>
            </a:outerShdw>
          </a:effectLst>
        </p:spPr>
      </p:pic>
      <p:pic>
        <p:nvPicPr>
          <p:cNvPr id="15366" name="Picture 8" descr="OrthoHandPositionOfFunc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1698625"/>
            <a:ext cx="3495675" cy="24145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5367" name="Picture 10" descr="OrthoHandExtensorTendonInjur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88" y="1698625"/>
            <a:ext cx="3138487" cy="261143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476672"/>
            <a:ext cx="389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ESEMPIO PAZIENTE 2: questionari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Grafico 6"/>
          <p:cNvGraphicFramePr/>
          <p:nvPr/>
        </p:nvGraphicFramePr>
        <p:xfrm>
          <a:off x="467544" y="980728"/>
          <a:ext cx="4343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/>
          <p:nvPr/>
        </p:nvGraphicFramePr>
        <p:xfrm>
          <a:off x="467544" y="37170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036" y="2652260"/>
            <a:ext cx="21717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332973" y="6367530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854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uppo 29"/>
          <p:cNvGrpSpPr>
            <a:grpSpLocks/>
          </p:cNvGrpSpPr>
          <p:nvPr/>
        </p:nvGrpSpPr>
        <p:grpSpPr bwMode="auto">
          <a:xfrm>
            <a:off x="355600" y="2116138"/>
            <a:ext cx="1363663" cy="3727450"/>
            <a:chOff x="1174841" y="2101756"/>
            <a:chExt cx="1362504" cy="3728112"/>
          </a:xfrm>
        </p:grpSpPr>
        <p:sp>
          <p:nvSpPr>
            <p:cNvPr id="21" name="Ovale 20"/>
            <p:cNvSpPr/>
            <p:nvPr/>
          </p:nvSpPr>
          <p:spPr>
            <a:xfrm>
              <a:off x="1466693" y="2101756"/>
              <a:ext cx="778801" cy="25880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normAutofit fontScale="40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/>
                <a:t>INIZIO</a:t>
              </a:r>
              <a:endParaRPr lang="it-IT" dirty="0"/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1174841" y="3105234"/>
              <a:ext cx="1362504" cy="4890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normAutofit fontScale="5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/>
                <a:t>Inizializzazione Sensori , Interfaccia Grafica e Audio</a:t>
              </a:r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1174841" y="3721294"/>
              <a:ext cx="1362504" cy="4890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normAutofit fontScale="8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/>
                <a:t>Creazione </a:t>
              </a:r>
              <a:r>
                <a:rPr lang="it-IT" dirty="0" err="1"/>
                <a:t>Device</a:t>
              </a:r>
              <a:endParaRPr lang="it-IT" dirty="0"/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1174841" y="4337716"/>
              <a:ext cx="1362504" cy="489039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>
              <a:normAutofit fontScale="8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b="1" dirty="0">
                  <a:solidFill>
                    <a:schemeClr val="bg1"/>
                  </a:solidFill>
                </a:rPr>
                <a:t>Ciclo principale</a:t>
              </a:r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1174841" y="4953412"/>
              <a:ext cx="1362504" cy="4890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normAutofit fontScale="8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/>
                <a:t>Distruzione elementi</a:t>
              </a:r>
            </a:p>
          </p:txBody>
        </p:sp>
        <p:sp>
          <p:nvSpPr>
            <p:cNvPr id="28" name="Ovale 27"/>
            <p:cNvSpPr/>
            <p:nvPr/>
          </p:nvSpPr>
          <p:spPr>
            <a:xfrm>
              <a:off x="1466693" y="5571059"/>
              <a:ext cx="778801" cy="258809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normAutofit fontScale="40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/>
                <a:t>FINE</a:t>
              </a:r>
            </a:p>
          </p:txBody>
        </p:sp>
        <p:sp>
          <p:nvSpPr>
            <p:cNvPr id="29" name="Rettangolo 28"/>
            <p:cNvSpPr/>
            <p:nvPr/>
          </p:nvSpPr>
          <p:spPr>
            <a:xfrm>
              <a:off x="1174841" y="2489175"/>
              <a:ext cx="1362504" cy="48903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normAutofit fontScale="8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/>
                <a:t>Set </a:t>
              </a:r>
              <a:r>
                <a:rPr lang="it-IT" dirty="0" err="1"/>
                <a:t>Callback</a:t>
              </a:r>
              <a:r>
                <a:rPr lang="it-IT" dirty="0"/>
                <a:t> </a:t>
              </a:r>
              <a:r>
                <a:rPr lang="it-IT" dirty="0" err="1"/>
                <a:t>Functions</a:t>
              </a:r>
              <a:endParaRPr lang="it-IT" dirty="0"/>
            </a:p>
          </p:txBody>
        </p:sp>
      </p:grpSp>
      <p:grpSp>
        <p:nvGrpSpPr>
          <p:cNvPr id="27650" name="Gruppo 38"/>
          <p:cNvGrpSpPr>
            <a:grpSpLocks/>
          </p:cNvGrpSpPr>
          <p:nvPr/>
        </p:nvGrpSpPr>
        <p:grpSpPr bwMode="auto">
          <a:xfrm>
            <a:off x="1022350" y="2374900"/>
            <a:ext cx="0" cy="3213100"/>
            <a:chOff x="1022939" y="2374712"/>
            <a:chExt cx="1" cy="3213489"/>
          </a:xfrm>
        </p:grpSpPr>
        <p:cxnSp>
          <p:nvCxnSpPr>
            <p:cNvPr id="40" name="Connettore 2 39"/>
            <p:cNvCxnSpPr/>
            <p:nvPr/>
          </p:nvCxnSpPr>
          <p:spPr>
            <a:xfrm rot="5400000">
              <a:off x="958842" y="2438400"/>
              <a:ext cx="1270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ttore 2 40"/>
            <p:cNvCxnSpPr/>
            <p:nvPr/>
          </p:nvCxnSpPr>
          <p:spPr>
            <a:xfrm rot="5400000">
              <a:off x="958842" y="3043238"/>
              <a:ext cx="1270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ttore 2 41"/>
            <p:cNvCxnSpPr/>
            <p:nvPr/>
          </p:nvCxnSpPr>
          <p:spPr>
            <a:xfrm rot="5400000">
              <a:off x="958842" y="3663950"/>
              <a:ext cx="1270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ttore 2 42"/>
            <p:cNvCxnSpPr/>
            <p:nvPr/>
          </p:nvCxnSpPr>
          <p:spPr>
            <a:xfrm rot="5400000">
              <a:off x="958048" y="4283869"/>
              <a:ext cx="1286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nettore 2 43"/>
            <p:cNvCxnSpPr/>
            <p:nvPr/>
          </p:nvCxnSpPr>
          <p:spPr>
            <a:xfrm rot="5400000">
              <a:off x="958842" y="4903788"/>
              <a:ext cx="1270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ttore 2 44"/>
            <p:cNvCxnSpPr/>
            <p:nvPr/>
          </p:nvCxnSpPr>
          <p:spPr>
            <a:xfrm rot="5400000">
              <a:off x="958842" y="5524500"/>
              <a:ext cx="1270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3" name="Parentesi graffa aperta 52"/>
          <p:cNvSpPr/>
          <p:nvPr/>
        </p:nvSpPr>
        <p:spPr>
          <a:xfrm>
            <a:off x="2027238" y="2022475"/>
            <a:ext cx="357187" cy="3479800"/>
          </a:xfrm>
          <a:prstGeom prst="leftBrace">
            <a:avLst>
              <a:gd name="adj1" fmla="val 157686"/>
              <a:gd name="adj2" fmla="val 5878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27652" name="Immagine 62" descr="ss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0" y="1606550"/>
            <a:ext cx="58737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0" y="6400800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sp>
        <p:nvSpPr>
          <p:cNvPr id="30753" name="Text Box 33"/>
          <p:cNvSpPr txBox="1">
            <a:spLocks noChangeArrowheads="1"/>
          </p:cNvSpPr>
          <p:nvPr/>
        </p:nvSpPr>
        <p:spPr bwMode="auto">
          <a:xfrm>
            <a:off x="903288" y="525463"/>
            <a:ext cx="7413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Software :directX e acquisizione</a:t>
            </a:r>
          </a:p>
        </p:txBody>
      </p:sp>
    </p:spTree>
    <p:extLst>
      <p:ext uri="{BB962C8B-B14F-4D97-AF65-F5344CB8AC3E}">
        <p14:creationId xmlns:p14="http://schemas.microsoft.com/office/powerpoint/2010/main" val="4122205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6" name="Immagine 30" descr="ss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350" y="977900"/>
            <a:ext cx="4500563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Immagine 31" descr="ss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38" y="1104900"/>
            <a:ext cx="43116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8" name="Immagine 32" descr="ss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1049338"/>
            <a:ext cx="4368800" cy="322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Immagine 34" descr="ss0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4497388"/>
            <a:ext cx="8851900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960438" y="77788"/>
            <a:ext cx="693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Software :playback e viewport</a:t>
            </a:r>
          </a:p>
        </p:txBody>
      </p:sp>
      <p:sp>
        <p:nvSpPr>
          <p:cNvPr id="2" name="Rettangolo 1"/>
          <p:cNvSpPr/>
          <p:nvPr/>
        </p:nvSpPr>
        <p:spPr>
          <a:xfrm>
            <a:off x="7508363" y="6396558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58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Viewport img 1" descr="maurizioSS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1679575"/>
            <a:ext cx="409575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Viewport img 2" descr="maurizioSS_2.jpg"/>
          <p:cNvPicPr>
            <a:picLocks noChangeAspect="1"/>
          </p:cNvPicPr>
          <p:nvPr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0762" y="1276710"/>
            <a:ext cx="3686175" cy="381760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14" name="Settings img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2205038"/>
            <a:ext cx="43148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Settings img 2"/>
          <p:cNvPicPr>
            <a:picLocks noChangeAspect="1" noChangeArrowheads="1"/>
          </p:cNvPicPr>
          <p:nvPr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710" y="2062026"/>
            <a:ext cx="43148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20" name="Reproduction img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2590800"/>
            <a:ext cx="65849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Reproduction img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0">
            <a:off x="2494300" y="2510197"/>
            <a:ext cx="5852248" cy="216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24" name="Reporting img 1" descr="maurizioSS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3240088"/>
            <a:ext cx="592137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contenuto"/>
          <p:cNvSpPr>
            <a:spLocks noGrp="1"/>
          </p:cNvSpPr>
          <p:nvPr>
            <p:ph idx="1"/>
          </p:nvPr>
        </p:nvSpPr>
        <p:spPr>
          <a:xfrm>
            <a:off x="344488" y="1163638"/>
            <a:ext cx="8229600" cy="2725737"/>
          </a:xfrm>
        </p:spPr>
        <p:txBody>
          <a:bodyPr/>
          <a:lstStyle/>
          <a:p>
            <a:pPr lvl="1" eaLnBrk="1" hangingPunct="1">
              <a:defRPr/>
            </a:pPr>
            <a:r>
              <a:rPr lang="it-IT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Viewport</a:t>
            </a:r>
          </a:p>
          <a:p>
            <a:pPr lvl="1" eaLnBrk="1" hangingPunct="1">
              <a:defRPr/>
            </a:pPr>
            <a:r>
              <a:rPr lang="it-IT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Impostazioni</a:t>
            </a:r>
          </a:p>
          <a:p>
            <a:pPr lvl="1" eaLnBrk="1" hangingPunct="1">
              <a:defRPr/>
            </a:pPr>
            <a:r>
              <a:rPr lang="it-IT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Riproduzione</a:t>
            </a:r>
          </a:p>
          <a:p>
            <a:pPr lvl="1" eaLnBrk="1" hangingPunct="1">
              <a:defRPr/>
            </a:pPr>
            <a:r>
              <a:rPr lang="it-IT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Reportistica</a:t>
            </a: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957943" y="6524785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1676400" y="274638"/>
            <a:ext cx="5975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Interfaccia grafica: moduli</a:t>
            </a:r>
          </a:p>
        </p:txBody>
      </p:sp>
    </p:spTree>
    <p:extLst>
      <p:ext uri="{BB962C8B-B14F-4D97-AF65-F5344CB8AC3E}">
        <p14:creationId xmlns:p14="http://schemas.microsoft.com/office/powerpoint/2010/main" val="66707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Immagine 29" descr="iPhoneContr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3962400"/>
            <a:ext cx="3687763" cy="229076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49155" name="Segnaposto contenuto 2"/>
          <p:cNvSpPr>
            <a:spLocks noGrp="1"/>
          </p:cNvSpPr>
          <p:nvPr>
            <p:ph idx="4294967295"/>
          </p:nvPr>
        </p:nvSpPr>
        <p:spPr>
          <a:xfrm>
            <a:off x="0" y="1204913"/>
            <a:ext cx="3575050" cy="4435475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SzPct val="100000"/>
              <a:buFont typeface="Wingdings 2" pitchFamily="18" charset="2"/>
              <a:buBlip>
                <a:blip r:embed="rId3"/>
              </a:buBlip>
              <a:defRPr/>
            </a:pPr>
            <a: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Riconoscimento </a:t>
            </a:r>
            <a:b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</a:br>
            <a: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di gesti basilari</a:t>
            </a:r>
            <a:b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</a:br>
            <a: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/>
            </a:r>
            <a:b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</a:br>
            <a:endParaRPr lang="it-IT" sz="2400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algn="ctr" eaLnBrk="1" hangingPunct="1">
              <a:buSzPct val="100000"/>
              <a:buFont typeface="Wingdings 2" pitchFamily="18" charset="2"/>
              <a:buBlip>
                <a:blip r:embed="rId3"/>
              </a:buBlip>
              <a:defRPr/>
            </a:pPr>
            <a:endParaRPr lang="it-IT" sz="2400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algn="ctr" eaLnBrk="1" hangingPunct="1">
              <a:buSzPct val="100000"/>
              <a:buFont typeface="Wingdings 2" pitchFamily="18" charset="2"/>
              <a:buBlip>
                <a:blip r:embed="rId3"/>
              </a:buBlip>
              <a:defRPr/>
            </a:pPr>
            <a: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Funzionalità “Mouse” e  “Keyboard”</a:t>
            </a:r>
            <a:b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</a:br>
            <a: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/>
            </a:r>
            <a:b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</a:br>
            <a:endParaRPr lang="it-IT" sz="2400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algn="ctr" eaLnBrk="1" hangingPunct="1">
              <a:buSzPct val="100000"/>
              <a:buFont typeface="Wingdings 2" pitchFamily="18" charset="2"/>
              <a:buBlip>
                <a:blip r:embed="rId3"/>
              </a:buBlip>
              <a:defRPr/>
            </a:pPr>
            <a: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Invio e ricezione di dati da e verso REMOTO </a:t>
            </a:r>
            <a:b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</a:br>
            <a:r>
              <a:rPr lang="it-IT" sz="24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(es. palmari e dispositivi portatili)</a:t>
            </a:r>
            <a:r>
              <a:rPr lang="it-IT" sz="1400" dirty="0" smtClean="0"/>
              <a:t/>
            </a:r>
            <a:br>
              <a:rPr lang="it-IT" sz="1400" dirty="0" smtClean="0"/>
            </a:br>
            <a:endParaRPr lang="it-IT" sz="1400" dirty="0" smtClean="0"/>
          </a:p>
          <a:p>
            <a:pPr eaLnBrk="1" hangingPunct="1">
              <a:buSzPct val="100000"/>
              <a:buFont typeface="Wingdings 2" pitchFamily="18" charset="2"/>
              <a:buBlip>
                <a:blip r:embed="rId3"/>
              </a:buBlip>
              <a:defRPr/>
            </a:pPr>
            <a:endParaRPr lang="it-IT" sz="2000" dirty="0" smtClean="0"/>
          </a:p>
        </p:txBody>
      </p:sp>
      <p:pic>
        <p:nvPicPr>
          <p:cNvPr id="31747" name="Immagine 20" descr="glove_ScreenShoot_0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2041525"/>
            <a:ext cx="2568575" cy="16510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49164" name="Immagine 21" descr="glove_ScreenShoot_0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1074738"/>
            <a:ext cx="2838450" cy="17843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31749" name="Immagine 17" descr="glove_ScreenShoot_0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3244850"/>
            <a:ext cx="2339975" cy="14922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31750" name="Segnaposto contenuto 2"/>
          <p:cNvSpPr txBox="1">
            <a:spLocks/>
          </p:cNvSpPr>
          <p:nvPr/>
        </p:nvSpPr>
        <p:spPr bwMode="auto">
          <a:xfrm>
            <a:off x="219075" y="3792538"/>
            <a:ext cx="42640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ct val="20000"/>
              </a:spcBef>
              <a:buClr>
                <a:schemeClr val="accent1"/>
              </a:buClr>
              <a:buSzPct val="100000"/>
              <a:buFont typeface="Wingdings 2" pitchFamily="18" charset="2"/>
              <a:buBlip>
                <a:blip r:embed="rId3"/>
              </a:buBlip>
            </a:pPr>
            <a:endParaRPr lang="it-IT" sz="1400">
              <a:latin typeface="Corbel" pitchFamily="34" charset="0"/>
            </a:endParaRPr>
          </a:p>
        </p:txBody>
      </p:sp>
      <p:sp>
        <p:nvSpPr>
          <p:cNvPr id="31751" name="Segnaposto contenuto 2"/>
          <p:cNvSpPr txBox="1">
            <a:spLocks/>
          </p:cNvSpPr>
          <p:nvPr/>
        </p:nvSpPr>
        <p:spPr bwMode="auto">
          <a:xfrm>
            <a:off x="444500" y="5448300"/>
            <a:ext cx="3162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ct val="20000"/>
              </a:spcBef>
              <a:buClr>
                <a:schemeClr val="accent1"/>
              </a:buClr>
              <a:buSzPct val="100000"/>
              <a:buFont typeface="Wingdings 2" pitchFamily="18" charset="2"/>
              <a:buBlip>
                <a:blip r:embed="rId3"/>
              </a:buBlip>
            </a:pPr>
            <a:endParaRPr lang="it-IT" sz="1400">
              <a:latin typeface="Corbel" pitchFamily="34" charset="0"/>
            </a:endParaRPr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995363" y="6539299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sp>
        <p:nvSpPr>
          <p:cNvPr id="49172" name="Text Box 20"/>
          <p:cNvSpPr txBox="1">
            <a:spLocks noChangeArrowheads="1"/>
          </p:cNvSpPr>
          <p:nvPr/>
        </p:nvSpPr>
        <p:spPr bwMode="auto">
          <a:xfrm>
            <a:off x="995363" y="152400"/>
            <a:ext cx="6623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Software :applicazioni attuali</a:t>
            </a:r>
          </a:p>
        </p:txBody>
      </p:sp>
    </p:spTree>
    <p:extLst>
      <p:ext uri="{BB962C8B-B14F-4D97-AF65-F5344CB8AC3E}">
        <p14:creationId xmlns:p14="http://schemas.microsoft.com/office/powerpoint/2010/main" val="492050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0" y="1249363"/>
            <a:ext cx="8229600" cy="4729162"/>
          </a:xfrm>
        </p:spPr>
        <p:txBody>
          <a:bodyPr>
            <a:normAutofit/>
          </a:bodyPr>
          <a:lstStyle/>
          <a:p>
            <a:pPr lvl="1" eaLnBrk="1" hangingPunct="1">
              <a:buFont typeface="Wingdings 2" pitchFamily="18" charset="2"/>
              <a:buBlip>
                <a:blip r:embed="rId2"/>
              </a:buBlip>
              <a:defRPr/>
            </a:pPr>
            <a:r>
              <a:rPr lang="it-IT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Medico</a:t>
            </a:r>
          </a:p>
          <a:p>
            <a:pPr lvl="2">
              <a:buBlip>
                <a:blip r:embed="rId2"/>
              </a:buBlip>
              <a:defRPr/>
            </a:pPr>
            <a:r>
              <a:rPr lang="it-IT" dirty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Ricerche con dati attendibili</a:t>
            </a:r>
          </a:p>
          <a:p>
            <a:pPr lvl="2" eaLnBrk="1" hangingPunct="1">
              <a:buFont typeface="Wingdings 2" pitchFamily="18" charset="2"/>
              <a:buBlip>
                <a:blip r:embed="rId2"/>
              </a:buBlip>
              <a:defRPr/>
            </a:pPr>
            <a:r>
              <a:rPr lang="it-IT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Determinazione </a:t>
            </a:r>
            <a:r>
              <a:rPr lang="it-IT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oggettiva del grado di </a:t>
            </a:r>
            <a:r>
              <a:rPr lang="it-IT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disabilità</a:t>
            </a:r>
          </a:p>
          <a:p>
            <a:pPr lvl="2" eaLnBrk="1" hangingPunct="1">
              <a:buFont typeface="Wingdings 2" pitchFamily="18" charset="2"/>
              <a:buBlip>
                <a:blip r:embed="rId2"/>
              </a:buBlip>
              <a:defRPr/>
            </a:pPr>
            <a:r>
              <a:rPr lang="it-IT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Comparazione dati nella riabilitazione</a:t>
            </a:r>
            <a:endParaRPr lang="it-IT" dirty="0" smtClean="0">
              <a:solidFill>
                <a:schemeClr val="accent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SzPct val="100000"/>
              <a:buFont typeface="Wingdings 2" pitchFamily="18" charset="2"/>
              <a:buBlip>
                <a:blip r:embed="rId2"/>
              </a:buBlip>
              <a:defRPr/>
            </a:pPr>
            <a:r>
              <a:rPr lang="it-IT" sz="2000" b="1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Migliorie </a:t>
            </a:r>
            <a:r>
              <a:rPr lang="it-IT" sz="2000" b="1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ed Estensioni</a:t>
            </a:r>
            <a:r>
              <a:rPr lang="it-IT" sz="2000" b="1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:</a:t>
            </a:r>
          </a:p>
          <a:p>
            <a:pPr eaLnBrk="1" hangingPunct="1">
              <a:buSzPct val="100000"/>
              <a:buFont typeface="Wingdings 2" pitchFamily="18" charset="2"/>
              <a:buBlip>
                <a:blip r:embed="rId2"/>
              </a:buBlip>
              <a:defRPr/>
            </a:pPr>
            <a:r>
              <a:rPr lang="it-IT" sz="2000" b="1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Collaborazione  costante tra diverse professionalità</a:t>
            </a:r>
            <a:endParaRPr lang="it-IT" sz="2000" b="1" dirty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eaLnBrk="1" hangingPunct="1">
              <a:buSzPct val="100000"/>
              <a:buFont typeface="Wingdings 2" pitchFamily="18" charset="2"/>
              <a:buBlip>
                <a:blip r:embed="rId2"/>
              </a:buBlip>
              <a:defRPr/>
            </a:pPr>
            <a:r>
              <a:rPr lang="it-IT" sz="18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Ampliamento </a:t>
            </a:r>
            <a:r>
              <a:rPr lang="it-IT" sz="18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del </a:t>
            </a:r>
            <a:r>
              <a:rPr lang="it-IT" sz="1800" dirty="0" err="1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device</a:t>
            </a:r>
            <a:r>
              <a:rPr lang="it-IT" sz="18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 ad un modello completo per il corpo</a:t>
            </a:r>
            <a:r>
              <a:rPr lang="it-IT" sz="16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/>
            </a:r>
            <a:br>
              <a:rPr lang="it-IT" sz="16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</a:br>
            <a:endParaRPr lang="it-IT" sz="1600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marL="0" indent="0" eaLnBrk="1" hangingPunct="1">
              <a:buSzPct val="100000"/>
              <a:buNone/>
              <a:defRPr/>
            </a:pPr>
            <a:endParaRPr lang="it-IT" sz="2000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eaLnBrk="1" hangingPunct="1">
              <a:defRPr/>
            </a:pPr>
            <a:endParaRPr lang="it-IT" dirty="0" smtClean="0"/>
          </a:p>
        </p:txBody>
      </p:sp>
      <p:pic>
        <p:nvPicPr>
          <p:cNvPr id="50190" name="06_WeightPaint" descr="michael_lavorazione_0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1072">
            <a:off x="6460854" y="3933825"/>
            <a:ext cx="23653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827314" y="6524785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2581275" y="201613"/>
            <a:ext cx="36814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4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Sviluppi futuri</a:t>
            </a: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1539">
            <a:off x="3924001" y="5022626"/>
            <a:ext cx="2786063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438650"/>
            <a:ext cx="2921000" cy="201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988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/>
          </p:cNvSpPr>
          <p:nvPr>
            <p:ph idx="1"/>
          </p:nvPr>
        </p:nvSpPr>
        <p:spPr>
          <a:xfrm>
            <a:off x="2232025" y="538163"/>
            <a:ext cx="6678613" cy="6013450"/>
          </a:xfrm>
        </p:spPr>
        <p:txBody>
          <a:bodyPr>
            <a:normAutofit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it-IT" sz="32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Questo strumento all’avanguardia dovrebbe diventare </a:t>
            </a:r>
            <a:r>
              <a:rPr lang="it-IT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parte integrante del follow-up</a:t>
            </a:r>
            <a:r>
              <a:rPr lang="it-IT" sz="32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 chirurgico, collegato al video la valutazione del movimento è immediata e la </a:t>
            </a:r>
            <a:r>
              <a:rPr lang="it-IT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precisione dei dati permette un esatta comparazione dei risultati</a:t>
            </a:r>
            <a:r>
              <a:rPr lang="it-IT" sz="32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 . Questa tecnologia porterà alla completa analisi e riproducibilità di </a:t>
            </a:r>
            <a:r>
              <a:rPr lang="it-IT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tutti i movimenti del corpo</a:t>
            </a:r>
            <a:r>
              <a:rPr lang="it-IT" sz="3200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.</a:t>
            </a:r>
            <a:endParaRPr lang="it-IT" sz="3200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135062" y="6539299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pic>
        <p:nvPicPr>
          <p:cNvPr id="34" name="Picture 3" descr="D:\Università\Guanto\Foto\IMG_0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138113"/>
            <a:ext cx="1625600" cy="1282700"/>
          </a:xfrm>
          <a:prstGeom prst="rect">
            <a:avLst/>
          </a:prstGeom>
          <a:noFill/>
          <a:ln w="127000" cap="sq">
            <a:solidFill>
              <a:srgbClr val="FF6600"/>
            </a:solidFill>
            <a:miter lim="800000"/>
            <a:headEnd/>
            <a:tailEnd/>
          </a:ln>
          <a:effectLst>
            <a:outerShdw dist="101600" dir="2700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39" name="Immagine 38" descr="NotebookH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3119438"/>
            <a:ext cx="1574800" cy="121443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101600" dir="2700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34821" name="Picture 8" descr="Hand_Surger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698625"/>
            <a:ext cx="2241550" cy="130333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34822" name="Picture 10" descr="brain-surger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4635500"/>
            <a:ext cx="1917700" cy="17287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9176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idx="1"/>
          </p:nvPr>
        </p:nvSpPr>
        <p:spPr>
          <a:xfrm>
            <a:off x="914400" y="5039860"/>
            <a:ext cx="8229600" cy="1384300"/>
          </a:xfrm>
        </p:spPr>
        <p:txBody>
          <a:bodyPr>
            <a:normAutofit lnSpcReduction="10000"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it-IT" sz="8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Grazie </a:t>
            </a:r>
          </a:p>
        </p:txBody>
      </p:sp>
      <p:pic>
        <p:nvPicPr>
          <p:cNvPr id="29" name="Immagine 28" descr="intelligenza_tes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10" y="1451202"/>
            <a:ext cx="2817812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359116" y="288925"/>
            <a:ext cx="33505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Fare ricerca ..</a:t>
            </a:r>
            <a:endParaRPr lang="it-IT" sz="4000" dirty="0">
              <a:solidFill>
                <a:srgbClr val="FF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653" y="639762"/>
            <a:ext cx="4249674" cy="3372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81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magine 43" descr="hand_anim_without_gri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759449">
            <a:off x="2009775" y="3460750"/>
            <a:ext cx="311785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Immagine 42" descr="hand_anim_with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005013"/>
            <a:ext cx="3103562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CasellaDiTesto 45"/>
          <p:cNvSpPr txBox="1">
            <a:spLocks noChangeArrowheads="1"/>
          </p:cNvSpPr>
          <p:nvPr/>
        </p:nvSpPr>
        <p:spPr bwMode="auto">
          <a:xfrm>
            <a:off x="1155700" y="5194300"/>
            <a:ext cx="2768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 b="1">
                <a:latin typeface="Corbel" pitchFamily="34" charset="0"/>
              </a:rPr>
              <a:t>Misura : </a:t>
            </a:r>
          </a:p>
          <a:p>
            <a:pPr lvl="1">
              <a:buFontTx/>
              <a:buBlip>
                <a:blip r:embed="rId5"/>
              </a:buBlip>
            </a:pPr>
            <a:r>
              <a:rPr lang="it-IT" sz="2800">
                <a:latin typeface="Corbel" pitchFamily="34" charset="0"/>
              </a:rPr>
              <a:t> Oggettiva</a:t>
            </a:r>
          </a:p>
          <a:p>
            <a:pPr lvl="1">
              <a:buFontTx/>
              <a:buBlip>
                <a:blip r:embed="rId5"/>
              </a:buBlip>
            </a:pPr>
            <a:r>
              <a:rPr lang="it-IT" sz="2800">
                <a:latin typeface="Corbel" pitchFamily="34" charset="0"/>
              </a:rPr>
              <a:t> Accurata</a:t>
            </a:r>
          </a:p>
          <a:p>
            <a:endParaRPr lang="it-IT" b="1">
              <a:latin typeface="Corbel" pitchFamily="34" charset="0"/>
            </a:endParaRPr>
          </a:p>
          <a:p>
            <a:endParaRPr lang="it-IT" b="1">
              <a:latin typeface="Corbel" pitchFamily="34" charset="0"/>
            </a:endParaRPr>
          </a:p>
        </p:txBody>
      </p:sp>
      <p:sp>
        <p:nvSpPr>
          <p:cNvPr id="17412" name="CasellaDiTesto 46"/>
          <p:cNvSpPr txBox="1">
            <a:spLocks noChangeArrowheads="1"/>
          </p:cNvSpPr>
          <p:nvPr/>
        </p:nvSpPr>
        <p:spPr bwMode="auto">
          <a:xfrm>
            <a:off x="5080000" y="5194300"/>
            <a:ext cx="2641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 b="1">
                <a:latin typeface="Corbel" pitchFamily="34" charset="0"/>
              </a:rPr>
              <a:t>Riproduzione : </a:t>
            </a:r>
          </a:p>
          <a:p>
            <a:pPr lvl="1">
              <a:buFontTx/>
              <a:buBlip>
                <a:blip r:embed="rId5"/>
              </a:buBlip>
            </a:pPr>
            <a:r>
              <a:rPr lang="it-IT" sz="2800">
                <a:latin typeface="Corbel" pitchFamily="34" charset="0"/>
              </a:rPr>
              <a:t> Fedele</a:t>
            </a:r>
          </a:p>
          <a:p>
            <a:pPr lvl="1">
              <a:buFontTx/>
              <a:buBlip>
                <a:blip r:embed="rId5"/>
              </a:buBlip>
            </a:pPr>
            <a:r>
              <a:rPr lang="it-IT" sz="2800">
                <a:latin typeface="Corbel" pitchFamily="34" charset="0"/>
              </a:rPr>
              <a:t> Realistica</a:t>
            </a:r>
            <a:endParaRPr lang="it-IT" b="1">
              <a:latin typeface="Corbel" pitchFamily="34" charset="0"/>
            </a:endParaRPr>
          </a:p>
        </p:txBody>
      </p:sp>
      <p:pic>
        <p:nvPicPr>
          <p:cNvPr id="17413" name="04_Textures_02" descr="michael_lavorazione_05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355725"/>
            <a:ext cx="26241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78728" y="137567"/>
            <a:ext cx="22878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obiettivo</a:t>
            </a:r>
            <a:endParaRPr lang="it-IT" dirty="0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972457" y="6510270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Immagine 36" descr="GloveV5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1915658"/>
            <a:ext cx="4549775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CasellaDiTesto 22"/>
          <p:cNvSpPr txBox="1"/>
          <p:nvPr/>
        </p:nvSpPr>
        <p:spPr>
          <a:xfrm>
            <a:off x="426244" y="1990726"/>
            <a:ext cx="3675062" cy="338137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120000"/>
              <a:buFontTx/>
              <a:buBlip>
                <a:blip r:embed="rId3"/>
              </a:buBlip>
              <a:defRPr/>
            </a:pPr>
            <a:r>
              <a:rPr lang="it-IT" sz="1600" dirty="0">
                <a:latin typeface="Arial Black" pitchFamily="34" charset="0"/>
                <a:cs typeface="+mn-cs"/>
              </a:rPr>
              <a:t> 3</a:t>
            </a:r>
            <a:r>
              <a:rPr lang="it-IT" sz="1600" dirty="0">
                <a:latin typeface="+mn-lt"/>
                <a:cs typeface="+mn-cs"/>
              </a:rPr>
              <a:t>  sensori per ogni dito = </a:t>
            </a:r>
            <a:r>
              <a:rPr lang="it-IT" sz="1600" dirty="0">
                <a:latin typeface="Arial Black" pitchFamily="34" charset="0"/>
                <a:cs typeface="+mn-cs"/>
              </a:rPr>
              <a:t>15 </a:t>
            </a:r>
            <a:r>
              <a:rPr lang="it-IT" sz="1600" dirty="0">
                <a:latin typeface="+mn-lt"/>
                <a:cs typeface="+mn-cs"/>
              </a:rPr>
              <a:t>sensori</a:t>
            </a:r>
          </a:p>
        </p:txBody>
      </p:sp>
      <p:sp>
        <p:nvSpPr>
          <p:cNvPr id="22531" name="CasellaDiTesto 26"/>
          <p:cNvSpPr txBox="1">
            <a:spLocks noChangeArrowheads="1"/>
          </p:cNvSpPr>
          <p:nvPr/>
        </p:nvSpPr>
        <p:spPr bwMode="auto">
          <a:xfrm>
            <a:off x="287339" y="5279345"/>
            <a:ext cx="3675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20000"/>
              <a:buFontTx/>
              <a:buBlip>
                <a:blip r:embed="rId4"/>
              </a:buBlip>
            </a:pPr>
            <a:r>
              <a:rPr lang="it-IT" sz="1600" dirty="0">
                <a:latin typeface="Arial Black" pitchFamily="34" charset="0"/>
              </a:rPr>
              <a:t> TOTALE = 22</a:t>
            </a:r>
            <a:r>
              <a:rPr lang="it-IT" sz="1600" dirty="0">
                <a:latin typeface="Corbel" pitchFamily="34" charset="0"/>
              </a:rPr>
              <a:t/>
            </a:r>
            <a:br>
              <a:rPr lang="it-IT" sz="1600" dirty="0">
                <a:latin typeface="Corbel" pitchFamily="34" charset="0"/>
              </a:rPr>
            </a:br>
            <a:r>
              <a:rPr lang="it-IT" sz="1600" dirty="0">
                <a:latin typeface="Corbel" pitchFamily="34" charset="0"/>
              </a:rPr>
              <a:t>(Necessità di  acquisire </a:t>
            </a:r>
            <a:r>
              <a:rPr lang="it-IT" sz="1600" dirty="0">
                <a:latin typeface="Arial Black" pitchFamily="34" charset="0"/>
              </a:rPr>
              <a:t>22 </a:t>
            </a:r>
            <a:r>
              <a:rPr lang="it-IT" sz="1600" dirty="0">
                <a:latin typeface="Corbel" pitchFamily="34" charset="0"/>
              </a:rPr>
              <a:t>sensori)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5656263" y="3943350"/>
            <a:ext cx="3487737" cy="1219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100" i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“</a:t>
            </a:r>
            <a:r>
              <a:rPr lang="it-IT" sz="16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Improving performances of data gloves based on bend sensors”</a:t>
            </a:r>
            <a:r>
              <a:rPr lang="it-IT" sz="1600">
                <a:solidFill>
                  <a:srgbClr val="FBD79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 </a:t>
            </a:r>
            <a:r>
              <a:rPr lang="it-IT" sz="160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, </a:t>
            </a:r>
            <a:r>
              <a:rPr lang="en-US" sz="1400" i="1"/>
              <a:t>Submitted to the Journal of Neuroscience Methods</a:t>
            </a:r>
            <a:endParaRPr lang="it-IT" sz="1400"/>
          </a:p>
          <a:p>
            <a:pPr algn="ctr">
              <a:defRPr/>
            </a:pPr>
            <a:r>
              <a:rPr lang="it-IT" sz="140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, G.Saggio, , S.Bocchetti, C.A. Pinto</a:t>
            </a:r>
          </a:p>
        </p:txBody>
      </p:sp>
      <p:sp>
        <p:nvSpPr>
          <p:cNvPr id="22533" name="CasellaDiTesto 31"/>
          <p:cNvSpPr txBox="1">
            <a:spLocks noChangeArrowheads="1"/>
          </p:cNvSpPr>
          <p:nvPr/>
        </p:nvSpPr>
        <p:spPr bwMode="auto">
          <a:xfrm>
            <a:off x="5137944" y="1824831"/>
            <a:ext cx="3675062" cy="584200"/>
          </a:xfrm>
          <a:prstGeom prst="rect">
            <a:avLst/>
          </a:prstGeom>
          <a:noFill/>
          <a:ln w="38100">
            <a:solidFill>
              <a:srgbClr val="09FF0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20000"/>
              <a:buFontTx/>
              <a:buBlip>
                <a:blip r:embed="rId4"/>
              </a:buBlip>
            </a:pPr>
            <a:r>
              <a:rPr lang="it-IT" sz="1600">
                <a:latin typeface="Corbel" pitchFamily="34" charset="0"/>
              </a:rPr>
              <a:t>  </a:t>
            </a:r>
            <a:r>
              <a:rPr lang="it-IT" sz="1600">
                <a:latin typeface="Arial Black" pitchFamily="34" charset="0"/>
              </a:rPr>
              <a:t>1</a:t>
            </a:r>
            <a:r>
              <a:rPr lang="it-IT" sz="1600">
                <a:latin typeface="Corbel" pitchFamily="34" charset="0"/>
              </a:rPr>
              <a:t>Accelerometro a </a:t>
            </a:r>
            <a:r>
              <a:rPr lang="it-IT" sz="1600">
                <a:latin typeface="Arial Black" pitchFamily="34" charset="0"/>
              </a:rPr>
              <a:t>3</a:t>
            </a:r>
            <a:r>
              <a:rPr lang="it-IT" sz="1600">
                <a:latin typeface="Corbel" pitchFamily="34" charset="0"/>
              </a:rPr>
              <a:t> assi movimenti polso = </a:t>
            </a:r>
            <a:r>
              <a:rPr lang="it-IT" sz="1600">
                <a:latin typeface="Arial Black" pitchFamily="34" charset="0"/>
              </a:rPr>
              <a:t>3</a:t>
            </a:r>
            <a:r>
              <a:rPr lang="it-IT" sz="1600">
                <a:latin typeface="Corbel" pitchFamily="34" charset="0"/>
              </a:rPr>
              <a:t> sensori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3970338" y="5613400"/>
            <a:ext cx="2671762" cy="33813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120000"/>
              <a:buFontTx/>
              <a:buBlip>
                <a:blip r:embed="rId3"/>
              </a:buBlip>
              <a:defRPr/>
            </a:pPr>
            <a:r>
              <a:rPr lang="it-IT" sz="1600" dirty="0">
                <a:latin typeface="Arial Black" pitchFamily="34" charset="0"/>
                <a:cs typeface="+mn-cs"/>
              </a:rPr>
              <a:t> 4</a:t>
            </a:r>
            <a:r>
              <a:rPr lang="it-IT" sz="1600" dirty="0">
                <a:latin typeface="+mn-lt"/>
                <a:cs typeface="+mn-cs"/>
              </a:rPr>
              <a:t> sensori per  l’abduzione </a:t>
            </a:r>
          </a:p>
        </p:txBody>
      </p:sp>
      <p:cxnSp>
        <p:nvCxnSpPr>
          <p:cNvPr id="52" name="Connettore 2 51"/>
          <p:cNvCxnSpPr>
            <a:stCxn id="23" idx="2"/>
          </p:cNvCxnSpPr>
          <p:nvPr/>
        </p:nvCxnSpPr>
        <p:spPr>
          <a:xfrm rot="16200000" flipH="1">
            <a:off x="1499394" y="3092450"/>
            <a:ext cx="2057400" cy="5302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>
            <a:stCxn id="33" idx="0"/>
          </p:cNvCxnSpPr>
          <p:nvPr/>
        </p:nvCxnSpPr>
        <p:spPr>
          <a:xfrm rot="16200000" flipV="1">
            <a:off x="3840163" y="4148137"/>
            <a:ext cx="1270000" cy="1660525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/>
          <p:cNvCxnSpPr>
            <a:stCxn id="22533" idx="2"/>
          </p:cNvCxnSpPr>
          <p:nvPr/>
        </p:nvCxnSpPr>
        <p:spPr>
          <a:xfrm rot="5400000">
            <a:off x="5555456" y="1681956"/>
            <a:ext cx="692150" cy="2146300"/>
          </a:xfrm>
          <a:prstGeom prst="straightConnector1">
            <a:avLst/>
          </a:prstGeom>
          <a:ln w="38100">
            <a:solidFill>
              <a:srgbClr val="09FF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2 64"/>
          <p:cNvCxnSpPr>
            <a:stCxn id="23" idx="2"/>
          </p:cNvCxnSpPr>
          <p:nvPr/>
        </p:nvCxnSpPr>
        <p:spPr>
          <a:xfrm rot="16200000" flipH="1">
            <a:off x="1912144" y="2679700"/>
            <a:ext cx="1803400" cy="11017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/>
          <p:cNvCxnSpPr>
            <a:stCxn id="23" idx="2"/>
          </p:cNvCxnSpPr>
          <p:nvPr/>
        </p:nvCxnSpPr>
        <p:spPr>
          <a:xfrm rot="16200000" flipH="1">
            <a:off x="2458244" y="2133600"/>
            <a:ext cx="1308100" cy="16986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2360613" y="466725"/>
            <a:ext cx="4676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Guanto: architettura</a:t>
            </a:r>
            <a:endParaRPr lang="it-IT" sz="4000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804862" y="6400800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-21431" y="592893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“</a:t>
            </a:r>
            <a:r>
              <a:rPr lang="it-IT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Piezoresistive</a:t>
            </a: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 </a:t>
            </a:r>
            <a:r>
              <a:rPr lang="it-IT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behavior</a:t>
            </a: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 of </a:t>
            </a:r>
            <a:r>
              <a:rPr lang="it-IT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flexible</a:t>
            </a: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 </a:t>
            </a:r>
            <a:r>
              <a:rPr lang="it-IT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pedot</a:t>
            </a: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: </a:t>
            </a:r>
            <a:r>
              <a:rPr lang="it-IT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pss</a:t>
            </a: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 </a:t>
            </a:r>
            <a:r>
              <a:rPr lang="it-IT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based</a:t>
            </a: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 </a:t>
            </a:r>
            <a:r>
              <a:rPr lang="it-IT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sensors</a:t>
            </a:r>
            <a:r>
              <a:rPr lang="it-IT" i="1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”</a:t>
            </a:r>
            <a:r>
              <a:rPr lang="it-IT" i="1" dirty="0">
                <a:solidFill>
                  <a:srgbClr val="FBD79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 </a:t>
            </a:r>
            <a:r>
              <a:rPr lang="it-IT" i="1" dirty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, Sensor And </a:t>
            </a:r>
            <a:r>
              <a:rPr lang="it-IT" i="1" dirty="0" err="1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Actuators</a:t>
            </a:r>
            <a:r>
              <a:rPr lang="it-IT" i="1" dirty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 B, </a:t>
            </a:r>
            <a:r>
              <a:rPr lang="it-IT" i="1" dirty="0" err="1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Chemical</a:t>
            </a:r>
            <a:r>
              <a:rPr lang="it-IT" i="1" dirty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 2008, </a:t>
            </a:r>
            <a:r>
              <a:rPr lang="it-IT" i="1" dirty="0" err="1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G.Saggio</a:t>
            </a:r>
            <a:r>
              <a:rPr lang="it-IT" i="1" dirty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, </a:t>
            </a:r>
            <a:r>
              <a:rPr lang="it-IT" i="1" dirty="0" err="1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G.Latessa</a:t>
            </a:r>
            <a:endParaRPr lang="it-IT" i="1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Segnaposto contenuto 21" descr="setup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7175"/>
            <a:ext cx="3557588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Freccia a destra 23"/>
          <p:cNvSpPr/>
          <p:nvPr/>
        </p:nvSpPr>
        <p:spPr>
          <a:xfrm rot="18947113">
            <a:off x="1522413" y="4611688"/>
            <a:ext cx="798512" cy="280987"/>
          </a:xfrm>
          <a:prstGeom prst="rightArrow">
            <a:avLst>
              <a:gd name="adj1" fmla="val 50000"/>
              <a:gd name="adj2" fmla="val 7748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5" name="Rettangolo arrotondato 24"/>
          <p:cNvSpPr/>
          <p:nvPr/>
        </p:nvSpPr>
        <p:spPr>
          <a:xfrm>
            <a:off x="1065212" y="5187950"/>
            <a:ext cx="965200" cy="571500"/>
          </a:xfrm>
          <a:prstGeom prst="roundRect">
            <a:avLst/>
          </a:prstGeom>
          <a:noFill/>
          <a:ln w="63500">
            <a:solidFill>
              <a:srgbClr val="FFC000"/>
            </a:solidFill>
          </a:ln>
          <a:scene3d>
            <a:camera prst="orthographicFront"/>
            <a:lightRig rig="threePt" dir="t"/>
          </a:scene3d>
          <a:sp3d prstMaterial="flat">
            <a:bevelT prst="slope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>
              <a:latin typeface="Corbel" pitchFamily="34" charset="0"/>
            </a:endParaRPr>
          </a:p>
        </p:txBody>
      </p:sp>
      <p:sp>
        <p:nvSpPr>
          <p:cNvPr id="215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>
              <a:latin typeface="Corbel" pitchFamily="34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3641725" y="4910138"/>
            <a:ext cx="5502275" cy="100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100" i="1">
                <a:solidFill>
                  <a:srgbClr val="FBD79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“</a:t>
            </a:r>
            <a:r>
              <a:rPr lang="it-IT" sz="16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A novel measurement set-up for characterizazion of bend sensors applied in evaluation of control motion diseases</a:t>
            </a:r>
            <a:r>
              <a:rPr lang="it-IT" sz="1400">
                <a:solidFill>
                  <a:srgbClr val="FBD797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rbel" pitchFamily="34" charset="0"/>
              </a:rPr>
              <a:t>” </a:t>
            </a:r>
            <a:r>
              <a:rPr lang="it-IT" sz="140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, IEEE Intern WoWMoM Workshop on Interdisciplinary Res on E-Health Services&amp; Systems, G.Saggio, G.Latessa et al</a:t>
            </a:r>
          </a:p>
        </p:txBody>
      </p:sp>
      <p:pic>
        <p:nvPicPr>
          <p:cNvPr id="30" name="Immagine 29" descr="setup_detail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957" y="2104707"/>
            <a:ext cx="2405943" cy="23935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66675" cap="rnd" cmpd="sng">
            <a:solidFill>
              <a:srgbClr val="FFC000"/>
            </a:solidFill>
          </a:ln>
          <a:effectLst>
            <a:outerShdw blurRad="152400" dist="508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21514" name="Immagine 30" descr="risultato_setup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97050"/>
            <a:ext cx="388302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0" y="409575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Sistema di misura:automatizzato ed oggettivo</a:t>
            </a:r>
            <a:endParaRPr lang="it-IT" sz="4000"/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1065212" y="6495756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 descr="dsPICdimens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1319213"/>
            <a:ext cx="594677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Immagine 91" descr="dsPIC_bi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1263650"/>
            <a:ext cx="5422900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o 21"/>
          <p:cNvGrpSpPr>
            <a:grpSpLocks/>
          </p:cNvGrpSpPr>
          <p:nvPr/>
        </p:nvGrpSpPr>
        <p:grpSpPr bwMode="auto">
          <a:xfrm>
            <a:off x="177800" y="2573338"/>
            <a:ext cx="2122488" cy="2955925"/>
            <a:chOff x="1711801" y="3783535"/>
            <a:chExt cx="2123580" cy="2955285"/>
          </a:xfrm>
        </p:grpSpPr>
        <p:cxnSp>
          <p:nvCxnSpPr>
            <p:cNvPr id="40" name="Connettore 4 39"/>
            <p:cNvCxnSpPr/>
            <p:nvPr/>
          </p:nvCxnSpPr>
          <p:spPr>
            <a:xfrm rot="10800000">
              <a:off x="2247064" y="6138875"/>
              <a:ext cx="1108645" cy="0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4 68"/>
            <p:cNvCxnSpPr/>
            <p:nvPr/>
          </p:nvCxnSpPr>
          <p:spPr>
            <a:xfrm rot="10800000">
              <a:off x="2247064" y="5527819"/>
              <a:ext cx="1108645" cy="0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4 69"/>
            <p:cNvCxnSpPr/>
            <p:nvPr/>
          </p:nvCxnSpPr>
          <p:spPr>
            <a:xfrm rot="10800000">
              <a:off x="2247064" y="4915177"/>
              <a:ext cx="1108645" cy="0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4 70"/>
            <p:cNvCxnSpPr/>
            <p:nvPr/>
          </p:nvCxnSpPr>
          <p:spPr>
            <a:xfrm rot="10800000">
              <a:off x="2247064" y="4304122"/>
              <a:ext cx="1108645" cy="0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577" name="Immagine 24" descr="partitor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174" y="5307613"/>
              <a:ext cx="582930" cy="654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8" name="Immagine 25" descr="partitor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3999" y="4548799"/>
              <a:ext cx="582930" cy="654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9" name="Immagine 18" descr="partitor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0490" y="6084643"/>
              <a:ext cx="582930" cy="654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0" name="Immagine 22" descr="partitor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801" y="3783535"/>
              <a:ext cx="582930" cy="654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rapezio 27"/>
            <p:cNvSpPr/>
            <p:nvPr/>
          </p:nvSpPr>
          <p:spPr>
            <a:xfrm rot="5400000">
              <a:off x="2309818" y="4803770"/>
              <a:ext cx="2214084" cy="837043"/>
            </a:xfrm>
            <a:prstGeom prst="trapezoid">
              <a:avLst>
                <a:gd name="adj" fmla="val 46539"/>
              </a:avLst>
            </a:prstGeom>
            <a:solidFill>
              <a:schemeClr val="bg1"/>
            </a:solidFill>
            <a:ln w="38100">
              <a:solidFill>
                <a:schemeClr val="tx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/>
                <a:t>MUX   32</a:t>
              </a:r>
            </a:p>
          </p:txBody>
        </p:sp>
      </p:grpSp>
      <p:cxnSp>
        <p:nvCxnSpPr>
          <p:cNvPr id="106" name="Connettore 4 82"/>
          <p:cNvCxnSpPr/>
          <p:nvPr/>
        </p:nvCxnSpPr>
        <p:spPr>
          <a:xfrm rot="10800000">
            <a:off x="2387600" y="5283200"/>
            <a:ext cx="1219200" cy="279400"/>
          </a:xfrm>
          <a:prstGeom prst="bentConnector3">
            <a:avLst>
              <a:gd name="adj1" fmla="val 50000"/>
            </a:avLst>
          </a:prstGeom>
          <a:ln w="31750" cmpd="sng">
            <a:solidFill>
              <a:srgbClr val="FFC000"/>
            </a:solidFill>
            <a:prstDash val="lgDash"/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4 72"/>
          <p:cNvCxnSpPr>
            <a:endCxn id="28" idx="1"/>
          </p:cNvCxnSpPr>
          <p:nvPr/>
        </p:nvCxnSpPr>
        <p:spPr>
          <a:xfrm rot="10800000" flipV="1">
            <a:off x="1884363" y="2479675"/>
            <a:ext cx="1065212" cy="601663"/>
          </a:xfrm>
          <a:prstGeom prst="bentConnector2">
            <a:avLst/>
          </a:prstGeom>
          <a:ln w="31750" cmpd="sng">
            <a:solidFill>
              <a:srgbClr val="09FF09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4 82"/>
          <p:cNvCxnSpPr>
            <a:stCxn id="50" idx="1"/>
          </p:cNvCxnSpPr>
          <p:nvPr/>
        </p:nvCxnSpPr>
        <p:spPr>
          <a:xfrm rot="10800000" flipV="1">
            <a:off x="4826000" y="3105150"/>
            <a:ext cx="1282700" cy="285750"/>
          </a:xfrm>
          <a:prstGeom prst="bentConnector3">
            <a:avLst>
              <a:gd name="adj1" fmla="val 63861"/>
            </a:avLst>
          </a:prstGeom>
          <a:ln w="31750" cmpd="sng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4 82"/>
          <p:cNvCxnSpPr/>
          <p:nvPr/>
        </p:nvCxnSpPr>
        <p:spPr>
          <a:xfrm rot="5400000" flipH="1" flipV="1">
            <a:off x="3403601" y="4381500"/>
            <a:ext cx="1016000" cy="3175"/>
          </a:xfrm>
          <a:prstGeom prst="bentConnector3">
            <a:avLst>
              <a:gd name="adj1" fmla="val 50000"/>
            </a:avLst>
          </a:prstGeom>
          <a:ln w="31750" cmpd="sng">
            <a:solidFill>
              <a:srgbClr val="FFFF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ttangolo arrotondato 63"/>
          <p:cNvSpPr/>
          <p:nvPr/>
        </p:nvSpPr>
        <p:spPr>
          <a:xfrm>
            <a:off x="3619500" y="4940300"/>
            <a:ext cx="825500" cy="1295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/>
              <a:t>ADC</a:t>
            </a:r>
            <a:br>
              <a:rPr lang="it-IT" b="1" dirty="0"/>
            </a:br>
            <a:r>
              <a:rPr lang="it-IT" b="1" dirty="0"/>
              <a:t>12 bit</a:t>
            </a:r>
          </a:p>
        </p:txBody>
      </p:sp>
      <p:sp>
        <p:nvSpPr>
          <p:cNvPr id="107" name="CasellaDiTesto 106"/>
          <p:cNvSpPr txBox="1"/>
          <p:nvPr/>
        </p:nvSpPr>
        <p:spPr>
          <a:xfrm>
            <a:off x="3009900" y="3136900"/>
            <a:ext cx="20193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Linee di controllo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del  dsPIC33F</a:t>
            </a:r>
          </a:p>
        </p:txBody>
      </p:sp>
      <p:sp>
        <p:nvSpPr>
          <p:cNvPr id="108" name="CasellaDiTesto 107"/>
          <p:cNvSpPr txBox="1"/>
          <p:nvPr/>
        </p:nvSpPr>
        <p:spPr>
          <a:xfrm>
            <a:off x="2438400" y="5638800"/>
            <a:ext cx="20193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Segnale</a:t>
            </a:r>
            <a:b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Analogico</a:t>
            </a:r>
          </a:p>
        </p:txBody>
      </p:sp>
      <p:sp>
        <p:nvSpPr>
          <p:cNvPr id="109" name="CasellaDiTesto 108"/>
          <p:cNvSpPr txBox="1"/>
          <p:nvPr/>
        </p:nvSpPr>
        <p:spPr>
          <a:xfrm>
            <a:off x="4127500" y="4203700"/>
            <a:ext cx="20193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Segnale</a:t>
            </a:r>
            <a:b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</a:br>
            <a:r>
              <a:rPr lang="it-IT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Digitale</a:t>
            </a:r>
          </a:p>
        </p:txBody>
      </p:sp>
      <p:sp>
        <p:nvSpPr>
          <p:cNvPr id="50" name="Ritaglia angolo stesso lato rettangolo 49"/>
          <p:cNvSpPr/>
          <p:nvPr/>
        </p:nvSpPr>
        <p:spPr>
          <a:xfrm rot="5400000">
            <a:off x="5816600" y="2857500"/>
            <a:ext cx="1079500" cy="495300"/>
          </a:xfrm>
          <a:prstGeom prst="snip2SameRect">
            <a:avLst>
              <a:gd name="adj1" fmla="val 0"/>
              <a:gd name="adj2" fmla="val 50000"/>
            </a:avLst>
          </a:prstGeom>
          <a:solidFill>
            <a:schemeClr val="bg1"/>
          </a:solidFill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Seriale</a:t>
            </a:r>
          </a:p>
        </p:txBody>
      </p:sp>
      <p:pic>
        <p:nvPicPr>
          <p:cNvPr id="81" name="Immagine 80" descr="NotebookHP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0" y="3128052"/>
            <a:ext cx="2108200" cy="1624013"/>
          </a:xfrm>
          <a:prstGeom prst="rect">
            <a:avLst/>
          </a:prstGeom>
          <a:ln>
            <a:noFill/>
          </a:ln>
          <a:effectLst>
            <a:outerShdw blurRad="50800" dist="50800" dir="2700000" algn="ctr" rotWithShape="0">
              <a:srgbClr val="000000">
                <a:alpha val="40000"/>
              </a:srgbClr>
            </a:outerShdw>
          </a:effectLst>
        </p:spPr>
      </p:pic>
      <p:cxnSp>
        <p:nvCxnSpPr>
          <p:cNvPr id="104" name="Connettore 4 82"/>
          <p:cNvCxnSpPr>
            <a:stCxn id="105" idx="1"/>
          </p:cNvCxnSpPr>
          <p:nvPr/>
        </p:nvCxnSpPr>
        <p:spPr>
          <a:xfrm rot="10800000">
            <a:off x="4521200" y="3543300"/>
            <a:ext cx="1574800" cy="838200"/>
          </a:xfrm>
          <a:prstGeom prst="bentConnector3">
            <a:avLst>
              <a:gd name="adj1" fmla="val 50000"/>
            </a:avLst>
          </a:prstGeom>
          <a:ln w="31750" cmpd="sng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itaglia angolo stesso lato rettangolo 104"/>
          <p:cNvSpPr/>
          <p:nvPr/>
        </p:nvSpPr>
        <p:spPr>
          <a:xfrm rot="5400000">
            <a:off x="6216650" y="4019550"/>
            <a:ext cx="482600" cy="723900"/>
          </a:xfrm>
          <a:prstGeom prst="snip2SameRect">
            <a:avLst>
              <a:gd name="adj1" fmla="val 0"/>
              <a:gd name="adj2" fmla="val 29082"/>
            </a:avLst>
          </a:prstGeom>
          <a:solidFill>
            <a:schemeClr val="bg1"/>
          </a:solidFill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USB</a:t>
            </a:r>
          </a:p>
        </p:txBody>
      </p:sp>
      <p:cxnSp>
        <p:nvCxnSpPr>
          <p:cNvPr id="134" name="Connettore 4 82"/>
          <p:cNvCxnSpPr>
            <a:stCxn id="135" idx="1"/>
          </p:cNvCxnSpPr>
          <p:nvPr/>
        </p:nvCxnSpPr>
        <p:spPr>
          <a:xfrm rot="10800000">
            <a:off x="5168900" y="3657600"/>
            <a:ext cx="965200" cy="2032000"/>
          </a:xfrm>
          <a:prstGeom prst="bentConnector2">
            <a:avLst/>
          </a:prstGeom>
          <a:ln w="31750" cmpd="sng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itaglia angolo stesso lato rettangolo 134"/>
          <p:cNvSpPr/>
          <p:nvPr/>
        </p:nvSpPr>
        <p:spPr>
          <a:xfrm rot="5400000">
            <a:off x="5746750" y="5441950"/>
            <a:ext cx="1270000" cy="495300"/>
          </a:xfrm>
          <a:prstGeom prst="snip2SameRect">
            <a:avLst>
              <a:gd name="adj1" fmla="val 0"/>
              <a:gd name="adj2" fmla="val 50000"/>
            </a:avLst>
          </a:prstGeom>
          <a:solidFill>
            <a:schemeClr val="bg1"/>
          </a:solidFill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Wireless</a:t>
            </a:r>
          </a:p>
        </p:txBody>
      </p:sp>
      <p:cxnSp>
        <p:nvCxnSpPr>
          <p:cNvPr id="148" name="Connettore 4 82"/>
          <p:cNvCxnSpPr/>
          <p:nvPr/>
        </p:nvCxnSpPr>
        <p:spPr>
          <a:xfrm rot="5400000" flipH="1" flipV="1">
            <a:off x="3581401" y="4292600"/>
            <a:ext cx="1016000" cy="3175"/>
          </a:xfrm>
          <a:prstGeom prst="bentConnector3">
            <a:avLst>
              <a:gd name="adj1" fmla="val 50000"/>
            </a:avLst>
          </a:prstGeom>
          <a:ln w="31750" cmpd="sng">
            <a:solidFill>
              <a:srgbClr val="FFFF00"/>
            </a:solidFill>
            <a:prstDash val="sysDash"/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64" name="Text Box 40"/>
          <p:cNvSpPr txBox="1">
            <a:spLocks noChangeArrowheads="1"/>
          </p:cNvSpPr>
          <p:nvPr/>
        </p:nvSpPr>
        <p:spPr bwMode="auto">
          <a:xfrm>
            <a:off x="1470025" y="376238"/>
            <a:ext cx="6737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00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Hardware: acquisire i sensori</a:t>
            </a:r>
            <a:endParaRPr lang="it-IT" sz="4000"/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760430" y="6409551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107" grpId="0"/>
      <p:bldP spid="108" grpId="0"/>
      <p:bldP spid="109" grpId="0"/>
      <p:bldP spid="50" grpId="0" animBg="1"/>
      <p:bldP spid="1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idx="1"/>
          </p:nvPr>
        </p:nvSpPr>
        <p:spPr>
          <a:xfrm>
            <a:off x="170543" y="282235"/>
            <a:ext cx="8010525" cy="6174128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endParaRPr lang="it-IT" dirty="0" smtClean="0"/>
          </a:p>
          <a:p>
            <a:pPr>
              <a:defRPr/>
            </a:pP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L’attività di progetto è ufficialmente iniziata tre anni fa con </a:t>
            </a: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U.O.C</a:t>
            </a:r>
            <a:r>
              <a:rPr lang="it-IT" dirty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. Chirurgia della Mano e Microchirurgia, Ospedale </a:t>
            </a:r>
            <a:r>
              <a:rPr lang="it-IT" dirty="0" err="1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Belcolle</a:t>
            </a:r>
            <a:r>
              <a:rPr lang="it-IT" dirty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, Viterbo</a:t>
            </a:r>
          </a:p>
          <a:p>
            <a:pPr marL="0" indent="0" eaLnBrk="1" hangingPunct="1">
              <a:buNone/>
              <a:defRPr/>
            </a:pP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Ancora un prototipo ma..</a:t>
            </a:r>
          </a:p>
          <a:p>
            <a:pPr marL="0" indent="0" eaLnBrk="1" hangingPunct="1">
              <a:buNone/>
              <a:defRPr/>
            </a:pPr>
            <a:endParaRPr lang="it-IT" dirty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marL="0" indent="0" eaLnBrk="1" hangingPunct="1">
              <a:buNone/>
              <a:defRPr/>
            </a:pPr>
            <a:endParaRPr lang="it-IT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marL="0" indent="0" eaLnBrk="1" hangingPunct="1">
              <a:buNone/>
              <a:defRPr/>
            </a:pPr>
            <a:endParaRPr lang="it-IT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marL="0" indent="0" eaLnBrk="1" hangingPunct="1">
              <a:buNone/>
              <a:defRPr/>
            </a:pPr>
            <a:endParaRPr lang="it-IT" dirty="0">
              <a:effectLst>
                <a:outerShdw blurRad="38100" dist="38100" dir="2700000" algn="tl">
                  <a:srgbClr val="30356E"/>
                </a:outerShdw>
              </a:effectLst>
            </a:endParaRPr>
          </a:p>
          <a:p>
            <a:pPr marL="0" indent="0" eaLnBrk="1" hangingPunct="1">
              <a:buNone/>
              <a:defRPr/>
            </a:pP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 </a:t>
            </a:r>
          </a:p>
          <a:p>
            <a:pPr marL="0" indent="0" eaLnBrk="1" hangingPunct="1">
              <a:buNone/>
              <a:defRPr/>
            </a:pP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La </a:t>
            </a:r>
            <a:r>
              <a:rPr lang="it-IT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comparazione </a:t>
            </a: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dei cambiamenti del </a:t>
            </a:r>
            <a:r>
              <a:rPr lang="it-IT" dirty="0" err="1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range</a:t>
            </a: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 di movimento delle diverse articolazioni ha permesso </a:t>
            </a: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di </a:t>
            </a: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monitorare con </a:t>
            </a:r>
            <a:r>
              <a:rPr lang="it-IT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esattezza</a:t>
            </a: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 i miglioramenti eseguiti durante </a:t>
            </a:r>
            <a:r>
              <a:rPr lang="it-IT" dirty="0" smtClean="0">
                <a:effectLst>
                  <a:outerShdw blurRad="38100" dist="38100" dir="2700000" algn="tl">
                    <a:srgbClr val="30356E"/>
                  </a:outerShdw>
                </a:effectLst>
              </a:rPr>
              <a:t>la riabilitazione in un gruppo di pazienti.</a:t>
            </a:r>
            <a:endParaRPr lang="it-IT" dirty="0" smtClean="0">
              <a:effectLst>
                <a:outerShdw blurRad="38100" dist="38100" dir="2700000" algn="tl">
                  <a:srgbClr val="30356E"/>
                </a:outerShdw>
              </a:effectLst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4450" y="6456363"/>
            <a:ext cx="80089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defRPr/>
            </a:pPr>
            <a:r>
              <a:rPr lang="it-IT" sz="1200" dirty="0" smtClean="0"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  <p:pic>
        <p:nvPicPr>
          <p:cNvPr id="16387" name="Immagine 36" descr="GloveV5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0905">
            <a:off x="4957599" y="1967366"/>
            <a:ext cx="31718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Immagine 38" descr="NotebookH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97" y="2746602"/>
            <a:ext cx="1574800" cy="1214437"/>
          </a:xfrm>
          <a:prstGeom prst="rect">
            <a:avLst/>
          </a:prstGeom>
          <a:ln>
            <a:noFill/>
          </a:ln>
          <a:effectLst>
            <a:outerShdw blurRad="101600" dist="101600" dir="2700000" algn="ctr" rotWithShape="0">
              <a:srgbClr val="000000">
                <a:alpha val="40000"/>
              </a:srgbClr>
            </a:outerShdw>
          </a:effec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48797" y="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440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HITEG GLOVE</a:t>
            </a:r>
            <a:r>
              <a:rPr lang="it-IT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098246"/>
              </p:ext>
            </p:extLst>
          </p:nvPr>
        </p:nvGraphicFramePr>
        <p:xfrm>
          <a:off x="1043608" y="97210"/>
          <a:ext cx="7026335" cy="680070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10899"/>
                <a:gridCol w="373079"/>
                <a:gridCol w="383442"/>
                <a:gridCol w="4261172"/>
                <a:gridCol w="551114"/>
                <a:gridCol w="1146629"/>
              </a:tblGrid>
              <a:tr h="39188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#PZ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Sesso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Età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Patologia/Chirurgia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Guanto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Riabilitazione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593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trauma </a:t>
                      </a:r>
                      <a:r>
                        <a:rPr lang="it-IT" sz="12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contusivo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mano ,</a:t>
                      </a:r>
                      <a:endParaRPr lang="it-IT" sz="120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subamputazione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2°dito con frattura F2 - perdita sostanza polpastrello 5°dito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469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tenorrafia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t. estensore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3° raggio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trauma da schiacciamento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ferita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braccio </a:t>
                      </a:r>
                      <a:r>
                        <a:rPr lang="it-IT" sz="12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sn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it-IT" sz="12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lesione n ulnare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sn*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lesione tendini,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arteria, nervo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° dito zona 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lisi tunnel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carpale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ricostruzione sistema vascolare e tendini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flessori zona 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dito a scatto 3° dito (neuroalgodistrofia)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ricostruzione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tendini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estensori ( </a:t>
                      </a:r>
                      <a:r>
                        <a:rPr lang="it-IT" sz="12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pds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&gt;</a:t>
                      </a:r>
                      <a:r>
                        <a:rPr lang="it-IT" sz="12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3cm)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dito a scatto 5° dito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(cicatrice</a:t>
                      </a:r>
                      <a:r>
                        <a:rPr lang="it-IT" sz="12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dolente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tenorrafia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tendine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flessore 2° dito zona 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tenorrafia muscoli estensori avambraccio,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morso di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cane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sn*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Lisi tunnel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carpale - dito a scatto 1° e 3° dito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amputazione 2° e 3° dito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DIPJ(</a:t>
                      </a:r>
                      <a:r>
                        <a:rPr lang="it-IT" sz="12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algoneurodistrofia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tunnel carpale - dito a scatto 3°dito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Fasciotomia</a:t>
                      </a:r>
                      <a:r>
                        <a:rPr lang="it-IT" sz="12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dorso mano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dx*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Tenorrafia tendini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estensori 2° e 3° dito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zona 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tenorrafia tendini flessori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(3°, 4° e 5° dito)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Lisi tunnel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carpale - dito a scatto 1° e 4° dito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7318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Lisi tunnel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carpale - deficit di flesso/estensione 1° e 2° dito non legato all'intervento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amputazione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F3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it-IT" sz="12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dito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dupuytren - dito a scatto 1°dito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Lisi nervo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ulnare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Lisi</a:t>
                      </a:r>
                      <a:r>
                        <a:rPr lang="it-IT" sz="12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tunnel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carpale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rimozione cisti polso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dxS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amputazione 1°dito con ricostruzione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39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Tenorrafia</a:t>
                      </a:r>
                      <a:r>
                        <a:rPr lang="it-IT" sz="12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FDS FDP 2 3 4 dito lesione mediano al polso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arterioraffia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e neurorrafia arteria e nervo ulnare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Lisi</a:t>
                      </a:r>
                      <a:r>
                        <a:rPr lang="it-IT" sz="12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2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tunnel </a:t>
                      </a:r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carpale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snS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/>
                </a:tc>
              </a:tr>
              <a:tr h="15815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158" marR="6158" marT="6158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</a:t>
                      </a:r>
                    </a:p>
                  </a:txBody>
                  <a:tcPr marL="6158" marR="6158" marT="6158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6158" marR="6158" marT="6158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Lisi tunnel </a:t>
                      </a:r>
                      <a:r>
                        <a:rPr lang="it-IT" sz="12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carpale</a:t>
                      </a:r>
                    </a:p>
                  </a:txBody>
                  <a:tcPr marL="6158" marR="6158" marT="6158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dxS</a:t>
                      </a:r>
                    </a:p>
                  </a:txBody>
                  <a:tcPr marL="6158" marR="6158" marT="6158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6158" marR="6158" marT="6158" marB="0"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865">
                <a:tc gridSpan="6"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8" marR="6158" marT="615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7611465" y="6547731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0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438154" y="384453"/>
            <a:ext cx="5485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smtClean="0">
                <a:latin typeface="Times New Roman" pitchFamily="18" charset="0"/>
                <a:cs typeface="Times New Roman" pitchFamily="18" charset="0"/>
              </a:rPr>
              <a:t>PROGETTO: test eseguiti e questionari </a:t>
            </a:r>
            <a:endParaRPr lang="it-IT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34843" y="1039346"/>
            <a:ext cx="8654933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Al paziente è stato chiesto di eseguire tre test </a:t>
            </a:r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apertura e chiusura della mano nel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range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massimo del paziente;</a:t>
            </a:r>
          </a:p>
          <a:p>
            <a:pPr marL="342900" indent="-342900">
              <a:buAutoNum type="arabicPeriod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presa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di un oggetto standard: rotolino di garza in uso nell’ambulatorio medico; </a:t>
            </a:r>
          </a:p>
          <a:p>
            <a:pPr marL="342900" indent="-342900">
              <a:buAutoNum type="arabicPeriod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presa di un oggetto standard: bomboletta spray in uso nell’ambulatorio medico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Al termine dell’esecuzione dei tre test al paziente sono stati somministrati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  questionario ad hoc per avere un feedback dall’utilizzatore del guanto;</a:t>
            </a:r>
          </a:p>
          <a:p>
            <a:pPr marL="342900" lvl="0" indent="-342900">
              <a:buFont typeface="+mj-lt"/>
              <a:buAutoNum type="arabicPeriod"/>
            </a:pP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questionario standard per le patologie dell’arto superiore (DASH).</a:t>
            </a:r>
          </a:p>
          <a:p>
            <a:pPr marL="342900" lvl="0" indent="-342900"/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Analisi dei dati:</a:t>
            </a:r>
          </a:p>
          <a:p>
            <a:pPr marL="342900" lvl="0" indent="-342900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Test1 –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range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del movimento angolare delle articolazioni;</a:t>
            </a:r>
          </a:p>
          <a:p>
            <a:pPr marL="342900" lvl="0" indent="-342900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Test 2 e 3 – capacità del pz di eseguire più volte lo stesso gesto in modo ripetibile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Coefficiente di correlazione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intraclasse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ICC.</a:t>
            </a:r>
          </a:p>
          <a:p>
            <a:pPr marL="342900" lvl="0" indent="-342900"/>
            <a:endParaRPr lang="it-IT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mmagine 5" descr="DSCN119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7338" y="4901268"/>
            <a:ext cx="2175870" cy="175897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7606">
            <a:off x="8132763" y="-44822"/>
            <a:ext cx="1011237" cy="104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4457">
            <a:off x="39488" y="20638"/>
            <a:ext cx="100012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447044" y="6521742"/>
            <a:ext cx="1497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>
              <a:defRPr/>
            </a:pPr>
            <a:r>
              <a:rPr lang="it-IT" sz="1200" dirty="0">
                <a:solidFill>
                  <a:prstClr val="black"/>
                </a:solidFill>
                <a:effectLst>
                  <a:outerShdw blurRad="38100" dist="38100" dir="2700000" algn="tl">
                    <a:srgbClr val="30356E"/>
                  </a:outerShdw>
                </a:effectLst>
                <a:latin typeface="Corbel" pitchFamily="34" charset="0"/>
              </a:rPr>
              <a:t>deleoanna@libero.it</a:t>
            </a:r>
            <a:endParaRPr lang="it-IT" sz="1200" dirty="0">
              <a:solidFill>
                <a:prstClr val="black"/>
              </a:solidFill>
              <a:effectLst>
                <a:outerShdw blurRad="38100" dist="38100" dir="2700000" algn="tl">
                  <a:srgbClr val="30356E"/>
                </a:outerShdw>
              </a:effectLst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752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7641</TotalTime>
  <Words>1910</Words>
  <Application>Microsoft Office PowerPoint</Application>
  <PresentationFormat>Presentazione su schermo (4:3)</PresentationFormat>
  <Paragraphs>778</Paragraphs>
  <Slides>27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28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GLOVE Project</dc:title>
  <dc:creator>Gianni</dc:creator>
  <cp:lastModifiedBy>user</cp:lastModifiedBy>
  <cp:revision>647</cp:revision>
  <dcterms:created xsi:type="dcterms:W3CDTF">2009-04-20T19:18:56Z</dcterms:created>
  <dcterms:modified xsi:type="dcterms:W3CDTF">2013-09-28T12:37:43Z</dcterms:modified>
</cp:coreProperties>
</file>